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7"/>
  </p:notesMasterIdLst>
  <p:sldIdLst>
    <p:sldId id="256" r:id="rId2"/>
    <p:sldId id="287" r:id="rId3"/>
    <p:sldId id="288" r:id="rId4"/>
    <p:sldId id="264" r:id="rId5"/>
    <p:sldId id="293" r:id="rId6"/>
    <p:sldId id="273" r:id="rId7"/>
    <p:sldId id="274" r:id="rId8"/>
    <p:sldId id="257" r:id="rId9"/>
    <p:sldId id="261" r:id="rId10"/>
    <p:sldId id="289" r:id="rId11"/>
    <p:sldId id="294" r:id="rId12"/>
    <p:sldId id="290" r:id="rId13"/>
    <p:sldId id="291" r:id="rId14"/>
    <p:sldId id="292" r:id="rId15"/>
    <p:sldId id="280" r:id="rId16"/>
  </p:sldIdLst>
  <p:sldSz cx="9144000" cy="5143500" type="screen16x9"/>
  <p:notesSz cx="6858000" cy="9144000"/>
  <p:embeddedFontLst>
    <p:embeddedFont>
      <p:font typeface="Calibri" panose="020F0502020204030204" pitchFamily="34" charset="0"/>
      <p:regular r:id="rId18"/>
      <p:bold r:id="rId19"/>
      <p:italic r:id="rId20"/>
      <p:boldItalic r:id="rId21"/>
    </p:embeddedFont>
    <p:embeddedFont>
      <p:font typeface="Quattrocento Sans" panose="020B0604020202020204" charset="0"/>
      <p:regular r:id="rId22"/>
      <p:bold r:id="rId23"/>
      <p:italic r:id="rId24"/>
      <p:boldItalic r:id="rId25"/>
    </p:embeddedFont>
    <p:embeddedFont>
      <p:font typeface="Lora"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A8F"/>
    <a:srgbClr val="CD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C4912885-67A2-4EBF-9E33-DDC629D06BFE}">
  <a:tblStyle styleId="{C4912885-67A2-4EBF-9E33-DDC629D06BFE}"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08" autoAdjust="0"/>
    <p:restoredTop sz="94505" autoAdjust="0"/>
  </p:normalViewPr>
  <p:slideViewPr>
    <p:cSldViewPr>
      <p:cViewPr varScale="1">
        <p:scale>
          <a:sx n="93" d="100"/>
          <a:sy n="93" d="100"/>
        </p:scale>
        <p:origin x="-1008"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C68E48-6B13-44FA-9876-38B2D259065A}"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IN"/>
        </a:p>
      </dgm:t>
    </dgm:pt>
    <dgm:pt modelId="{E7173DF5-B7AC-4188-AD0C-636C28E4E781}">
      <dgm:prSet phldrT="[Text]"/>
      <dgm:spPr/>
      <dgm:t>
        <a:bodyPr/>
        <a:lstStyle/>
        <a:p>
          <a:r>
            <a:rPr lang="en-US" dirty="0"/>
            <a:t>Government</a:t>
          </a:r>
          <a:endParaRPr lang="en-IN" dirty="0"/>
        </a:p>
      </dgm:t>
    </dgm:pt>
    <dgm:pt modelId="{98885EF0-143F-428B-A141-F89E9FF5028E}" type="parTrans" cxnId="{E5C90401-FB1F-46AE-B974-81E4F8D0ABB8}">
      <dgm:prSet/>
      <dgm:spPr/>
      <dgm:t>
        <a:bodyPr/>
        <a:lstStyle/>
        <a:p>
          <a:endParaRPr lang="en-IN"/>
        </a:p>
      </dgm:t>
    </dgm:pt>
    <dgm:pt modelId="{774233A4-9D60-4A52-94A3-39E1EBC880DA}" type="sibTrans" cxnId="{E5C90401-FB1F-46AE-B974-81E4F8D0ABB8}">
      <dgm:prSet/>
      <dgm:spPr/>
      <dgm:t>
        <a:bodyPr/>
        <a:lstStyle/>
        <a:p>
          <a:endParaRPr lang="en-IN"/>
        </a:p>
      </dgm:t>
    </dgm:pt>
    <dgm:pt modelId="{FB3FDFD3-6B53-4AFD-9B3E-B06BFF3D63A6}">
      <dgm:prSet phldrT="[Text]"/>
      <dgm:spPr/>
      <dgm:t>
        <a:bodyPr/>
        <a:lstStyle/>
        <a:p>
          <a:r>
            <a:rPr lang="en-US" dirty="0"/>
            <a:t>Financial Institutions</a:t>
          </a:r>
          <a:endParaRPr lang="en-IN" dirty="0"/>
        </a:p>
      </dgm:t>
    </dgm:pt>
    <dgm:pt modelId="{2EAC5286-022C-407D-B69E-2DAE7AB078EA}" type="parTrans" cxnId="{BF1689B0-44B1-499F-A518-5B5F7400448D}">
      <dgm:prSet/>
      <dgm:spPr/>
      <dgm:t>
        <a:bodyPr/>
        <a:lstStyle/>
        <a:p>
          <a:endParaRPr lang="en-IN"/>
        </a:p>
      </dgm:t>
    </dgm:pt>
    <dgm:pt modelId="{BD4D653F-65F3-40D4-AF3E-3408AC246194}" type="sibTrans" cxnId="{BF1689B0-44B1-499F-A518-5B5F7400448D}">
      <dgm:prSet/>
      <dgm:spPr/>
      <dgm:t>
        <a:bodyPr/>
        <a:lstStyle/>
        <a:p>
          <a:endParaRPr lang="en-IN"/>
        </a:p>
      </dgm:t>
    </dgm:pt>
    <dgm:pt modelId="{52AB56FF-9CB4-4668-A00C-0A84AFE0E2E5}">
      <dgm:prSet phldrT="[Text]"/>
      <dgm:spPr/>
      <dgm:t>
        <a:bodyPr/>
        <a:lstStyle/>
        <a:p>
          <a:r>
            <a:rPr lang="en-US" dirty="0"/>
            <a:t>Industry associations</a:t>
          </a:r>
          <a:endParaRPr lang="en-IN" dirty="0"/>
        </a:p>
      </dgm:t>
    </dgm:pt>
    <dgm:pt modelId="{06AEAA4B-B3AA-44F0-BD96-B7446F0807DA}" type="parTrans" cxnId="{4258BC22-4B07-479D-BE48-7DACC14D04D9}">
      <dgm:prSet/>
      <dgm:spPr/>
      <dgm:t>
        <a:bodyPr/>
        <a:lstStyle/>
        <a:p>
          <a:endParaRPr lang="en-IN"/>
        </a:p>
      </dgm:t>
    </dgm:pt>
    <dgm:pt modelId="{75D0A127-0414-4B32-99B7-9991203954E3}" type="sibTrans" cxnId="{4258BC22-4B07-479D-BE48-7DACC14D04D9}">
      <dgm:prSet/>
      <dgm:spPr/>
      <dgm:t>
        <a:bodyPr/>
        <a:lstStyle/>
        <a:p>
          <a:endParaRPr lang="en-IN"/>
        </a:p>
      </dgm:t>
    </dgm:pt>
    <dgm:pt modelId="{355E38BD-6B0F-42D1-99BE-5E2A07FA646A}" type="pres">
      <dgm:prSet presAssocID="{16C68E48-6B13-44FA-9876-38B2D259065A}" presName="linear" presStyleCnt="0">
        <dgm:presLayoutVars>
          <dgm:dir/>
          <dgm:animLvl val="lvl"/>
          <dgm:resizeHandles val="exact"/>
        </dgm:presLayoutVars>
      </dgm:prSet>
      <dgm:spPr/>
      <dgm:t>
        <a:bodyPr/>
        <a:lstStyle/>
        <a:p>
          <a:endParaRPr lang="en-US"/>
        </a:p>
      </dgm:t>
    </dgm:pt>
    <dgm:pt modelId="{6220D2F2-16B7-4D78-B28F-6F49395F9D8B}" type="pres">
      <dgm:prSet presAssocID="{E7173DF5-B7AC-4188-AD0C-636C28E4E781}" presName="parentLin" presStyleCnt="0"/>
      <dgm:spPr/>
    </dgm:pt>
    <dgm:pt modelId="{E843BD47-8EE7-4A99-A0D7-A000C99CB1CD}" type="pres">
      <dgm:prSet presAssocID="{E7173DF5-B7AC-4188-AD0C-636C28E4E781}" presName="parentLeftMargin" presStyleLbl="node1" presStyleIdx="0" presStyleCnt="3"/>
      <dgm:spPr/>
      <dgm:t>
        <a:bodyPr/>
        <a:lstStyle/>
        <a:p>
          <a:endParaRPr lang="en-US"/>
        </a:p>
      </dgm:t>
    </dgm:pt>
    <dgm:pt modelId="{69F426F2-0F76-42AC-839F-D6DEF0A0D983}" type="pres">
      <dgm:prSet presAssocID="{E7173DF5-B7AC-4188-AD0C-636C28E4E781}" presName="parentText" presStyleLbl="node1" presStyleIdx="0" presStyleCnt="3">
        <dgm:presLayoutVars>
          <dgm:chMax val="0"/>
          <dgm:bulletEnabled val="1"/>
        </dgm:presLayoutVars>
      </dgm:prSet>
      <dgm:spPr/>
      <dgm:t>
        <a:bodyPr/>
        <a:lstStyle/>
        <a:p>
          <a:endParaRPr lang="en-US"/>
        </a:p>
      </dgm:t>
    </dgm:pt>
    <dgm:pt modelId="{FEA3DEC3-ABF7-4D57-9290-AA342D74AD2E}" type="pres">
      <dgm:prSet presAssocID="{E7173DF5-B7AC-4188-AD0C-636C28E4E781}" presName="negativeSpace" presStyleCnt="0"/>
      <dgm:spPr/>
    </dgm:pt>
    <dgm:pt modelId="{0A21118E-3350-4104-908C-4882FF0E48A5}" type="pres">
      <dgm:prSet presAssocID="{E7173DF5-B7AC-4188-AD0C-636C28E4E781}" presName="childText" presStyleLbl="conFgAcc1" presStyleIdx="0" presStyleCnt="3">
        <dgm:presLayoutVars>
          <dgm:bulletEnabled val="1"/>
        </dgm:presLayoutVars>
      </dgm:prSet>
      <dgm:spPr/>
    </dgm:pt>
    <dgm:pt modelId="{41EA2524-9B60-4526-AE33-A5A3587ED417}" type="pres">
      <dgm:prSet presAssocID="{774233A4-9D60-4A52-94A3-39E1EBC880DA}" presName="spaceBetweenRectangles" presStyleCnt="0"/>
      <dgm:spPr/>
    </dgm:pt>
    <dgm:pt modelId="{1E6C1BED-E4C9-4906-AC1C-50B90BE0467F}" type="pres">
      <dgm:prSet presAssocID="{FB3FDFD3-6B53-4AFD-9B3E-B06BFF3D63A6}" presName="parentLin" presStyleCnt="0"/>
      <dgm:spPr/>
    </dgm:pt>
    <dgm:pt modelId="{0C7CE278-FD4F-420A-90E5-598552555730}" type="pres">
      <dgm:prSet presAssocID="{FB3FDFD3-6B53-4AFD-9B3E-B06BFF3D63A6}" presName="parentLeftMargin" presStyleLbl="node1" presStyleIdx="0" presStyleCnt="3"/>
      <dgm:spPr/>
      <dgm:t>
        <a:bodyPr/>
        <a:lstStyle/>
        <a:p>
          <a:endParaRPr lang="en-US"/>
        </a:p>
      </dgm:t>
    </dgm:pt>
    <dgm:pt modelId="{7D700B2B-91DC-4595-A86D-E28F4EF63161}" type="pres">
      <dgm:prSet presAssocID="{FB3FDFD3-6B53-4AFD-9B3E-B06BFF3D63A6}" presName="parentText" presStyleLbl="node1" presStyleIdx="1" presStyleCnt="3">
        <dgm:presLayoutVars>
          <dgm:chMax val="0"/>
          <dgm:bulletEnabled val="1"/>
        </dgm:presLayoutVars>
      </dgm:prSet>
      <dgm:spPr/>
      <dgm:t>
        <a:bodyPr/>
        <a:lstStyle/>
        <a:p>
          <a:endParaRPr lang="en-US"/>
        </a:p>
      </dgm:t>
    </dgm:pt>
    <dgm:pt modelId="{3653C08D-E08B-4354-B31A-470F3E42B4FD}" type="pres">
      <dgm:prSet presAssocID="{FB3FDFD3-6B53-4AFD-9B3E-B06BFF3D63A6}" presName="negativeSpace" presStyleCnt="0"/>
      <dgm:spPr/>
    </dgm:pt>
    <dgm:pt modelId="{E940B716-FB76-4235-9EDF-C155DC377F6D}" type="pres">
      <dgm:prSet presAssocID="{FB3FDFD3-6B53-4AFD-9B3E-B06BFF3D63A6}" presName="childText" presStyleLbl="conFgAcc1" presStyleIdx="1" presStyleCnt="3">
        <dgm:presLayoutVars>
          <dgm:bulletEnabled val="1"/>
        </dgm:presLayoutVars>
      </dgm:prSet>
      <dgm:spPr/>
    </dgm:pt>
    <dgm:pt modelId="{9E0918FB-BE7A-4412-BB80-8EFF72A7E696}" type="pres">
      <dgm:prSet presAssocID="{BD4D653F-65F3-40D4-AF3E-3408AC246194}" presName="spaceBetweenRectangles" presStyleCnt="0"/>
      <dgm:spPr/>
    </dgm:pt>
    <dgm:pt modelId="{5D7A1D57-D50C-49F4-A847-E1940D9467EE}" type="pres">
      <dgm:prSet presAssocID="{52AB56FF-9CB4-4668-A00C-0A84AFE0E2E5}" presName="parentLin" presStyleCnt="0"/>
      <dgm:spPr/>
    </dgm:pt>
    <dgm:pt modelId="{400E3E60-A8C6-4C89-82C8-20D4B5D5A4D5}" type="pres">
      <dgm:prSet presAssocID="{52AB56FF-9CB4-4668-A00C-0A84AFE0E2E5}" presName="parentLeftMargin" presStyleLbl="node1" presStyleIdx="1" presStyleCnt="3"/>
      <dgm:spPr/>
      <dgm:t>
        <a:bodyPr/>
        <a:lstStyle/>
        <a:p>
          <a:endParaRPr lang="en-US"/>
        </a:p>
      </dgm:t>
    </dgm:pt>
    <dgm:pt modelId="{038D5CDE-0186-4E43-9669-A5E5C920D9A1}" type="pres">
      <dgm:prSet presAssocID="{52AB56FF-9CB4-4668-A00C-0A84AFE0E2E5}" presName="parentText" presStyleLbl="node1" presStyleIdx="2" presStyleCnt="3">
        <dgm:presLayoutVars>
          <dgm:chMax val="0"/>
          <dgm:bulletEnabled val="1"/>
        </dgm:presLayoutVars>
      </dgm:prSet>
      <dgm:spPr/>
      <dgm:t>
        <a:bodyPr/>
        <a:lstStyle/>
        <a:p>
          <a:endParaRPr lang="en-US"/>
        </a:p>
      </dgm:t>
    </dgm:pt>
    <dgm:pt modelId="{C1A5210E-ACF4-4752-A0A4-BAACDB395220}" type="pres">
      <dgm:prSet presAssocID="{52AB56FF-9CB4-4668-A00C-0A84AFE0E2E5}" presName="negativeSpace" presStyleCnt="0"/>
      <dgm:spPr/>
    </dgm:pt>
    <dgm:pt modelId="{1B5A0284-63EE-487B-AB5C-8D99D7F6768B}" type="pres">
      <dgm:prSet presAssocID="{52AB56FF-9CB4-4668-A00C-0A84AFE0E2E5}" presName="childText" presStyleLbl="conFgAcc1" presStyleIdx="2" presStyleCnt="3">
        <dgm:presLayoutVars>
          <dgm:bulletEnabled val="1"/>
        </dgm:presLayoutVars>
      </dgm:prSet>
      <dgm:spPr/>
    </dgm:pt>
  </dgm:ptLst>
  <dgm:cxnLst>
    <dgm:cxn modelId="{7C7F4DD0-DFB4-457E-9D99-7F0D74D9E64D}" type="presOf" srcId="{FB3FDFD3-6B53-4AFD-9B3E-B06BFF3D63A6}" destId="{0C7CE278-FD4F-420A-90E5-598552555730}" srcOrd="0" destOrd="0" presId="urn:microsoft.com/office/officeart/2005/8/layout/list1"/>
    <dgm:cxn modelId="{59D52C50-8B32-4406-B96F-5EF691F2D99F}" type="presOf" srcId="{16C68E48-6B13-44FA-9876-38B2D259065A}" destId="{355E38BD-6B0F-42D1-99BE-5E2A07FA646A}" srcOrd="0" destOrd="0" presId="urn:microsoft.com/office/officeart/2005/8/layout/list1"/>
    <dgm:cxn modelId="{6F1943EE-A097-4789-B249-61EF0761974E}" type="presOf" srcId="{52AB56FF-9CB4-4668-A00C-0A84AFE0E2E5}" destId="{038D5CDE-0186-4E43-9669-A5E5C920D9A1}" srcOrd="1" destOrd="0" presId="urn:microsoft.com/office/officeart/2005/8/layout/list1"/>
    <dgm:cxn modelId="{8AB3EBB2-1497-414F-BCA9-D88E6731307C}" type="presOf" srcId="{52AB56FF-9CB4-4668-A00C-0A84AFE0E2E5}" destId="{400E3E60-A8C6-4C89-82C8-20D4B5D5A4D5}" srcOrd="0" destOrd="0" presId="urn:microsoft.com/office/officeart/2005/8/layout/list1"/>
    <dgm:cxn modelId="{BF1689B0-44B1-499F-A518-5B5F7400448D}" srcId="{16C68E48-6B13-44FA-9876-38B2D259065A}" destId="{FB3FDFD3-6B53-4AFD-9B3E-B06BFF3D63A6}" srcOrd="1" destOrd="0" parTransId="{2EAC5286-022C-407D-B69E-2DAE7AB078EA}" sibTransId="{BD4D653F-65F3-40D4-AF3E-3408AC246194}"/>
    <dgm:cxn modelId="{F8F4BCF6-46DA-407D-AAAD-B25036D80A97}" type="presOf" srcId="{E7173DF5-B7AC-4188-AD0C-636C28E4E781}" destId="{E843BD47-8EE7-4A99-A0D7-A000C99CB1CD}" srcOrd="0" destOrd="0" presId="urn:microsoft.com/office/officeart/2005/8/layout/list1"/>
    <dgm:cxn modelId="{C97D548F-03FA-464F-AB7E-BAE1B71A87F4}" type="presOf" srcId="{E7173DF5-B7AC-4188-AD0C-636C28E4E781}" destId="{69F426F2-0F76-42AC-839F-D6DEF0A0D983}" srcOrd="1" destOrd="0" presId="urn:microsoft.com/office/officeart/2005/8/layout/list1"/>
    <dgm:cxn modelId="{4BE9D0A4-852A-47FA-8270-D123144295D7}" type="presOf" srcId="{FB3FDFD3-6B53-4AFD-9B3E-B06BFF3D63A6}" destId="{7D700B2B-91DC-4595-A86D-E28F4EF63161}" srcOrd="1" destOrd="0" presId="urn:microsoft.com/office/officeart/2005/8/layout/list1"/>
    <dgm:cxn modelId="{E5C90401-FB1F-46AE-B974-81E4F8D0ABB8}" srcId="{16C68E48-6B13-44FA-9876-38B2D259065A}" destId="{E7173DF5-B7AC-4188-AD0C-636C28E4E781}" srcOrd="0" destOrd="0" parTransId="{98885EF0-143F-428B-A141-F89E9FF5028E}" sibTransId="{774233A4-9D60-4A52-94A3-39E1EBC880DA}"/>
    <dgm:cxn modelId="{4258BC22-4B07-479D-BE48-7DACC14D04D9}" srcId="{16C68E48-6B13-44FA-9876-38B2D259065A}" destId="{52AB56FF-9CB4-4668-A00C-0A84AFE0E2E5}" srcOrd="2" destOrd="0" parTransId="{06AEAA4B-B3AA-44F0-BD96-B7446F0807DA}" sibTransId="{75D0A127-0414-4B32-99B7-9991203954E3}"/>
    <dgm:cxn modelId="{E5BCAE19-89E3-4D82-846A-712CAB81053F}" type="presParOf" srcId="{355E38BD-6B0F-42D1-99BE-5E2A07FA646A}" destId="{6220D2F2-16B7-4D78-B28F-6F49395F9D8B}" srcOrd="0" destOrd="0" presId="urn:microsoft.com/office/officeart/2005/8/layout/list1"/>
    <dgm:cxn modelId="{51450083-6EE5-4F1E-9471-AE76E9C0FC58}" type="presParOf" srcId="{6220D2F2-16B7-4D78-B28F-6F49395F9D8B}" destId="{E843BD47-8EE7-4A99-A0D7-A000C99CB1CD}" srcOrd="0" destOrd="0" presId="urn:microsoft.com/office/officeart/2005/8/layout/list1"/>
    <dgm:cxn modelId="{99E22495-33CC-4D70-882F-B1823983C3B1}" type="presParOf" srcId="{6220D2F2-16B7-4D78-B28F-6F49395F9D8B}" destId="{69F426F2-0F76-42AC-839F-D6DEF0A0D983}" srcOrd="1" destOrd="0" presId="urn:microsoft.com/office/officeart/2005/8/layout/list1"/>
    <dgm:cxn modelId="{C1B450A1-AFF6-4BCA-A871-A329579E2A6C}" type="presParOf" srcId="{355E38BD-6B0F-42D1-99BE-5E2A07FA646A}" destId="{FEA3DEC3-ABF7-4D57-9290-AA342D74AD2E}" srcOrd="1" destOrd="0" presId="urn:microsoft.com/office/officeart/2005/8/layout/list1"/>
    <dgm:cxn modelId="{F84A8882-971F-4840-813A-2F00F5101653}" type="presParOf" srcId="{355E38BD-6B0F-42D1-99BE-5E2A07FA646A}" destId="{0A21118E-3350-4104-908C-4882FF0E48A5}" srcOrd="2" destOrd="0" presId="urn:microsoft.com/office/officeart/2005/8/layout/list1"/>
    <dgm:cxn modelId="{AE5142DA-7C27-460B-9812-7C61EA56B540}" type="presParOf" srcId="{355E38BD-6B0F-42D1-99BE-5E2A07FA646A}" destId="{41EA2524-9B60-4526-AE33-A5A3587ED417}" srcOrd="3" destOrd="0" presId="urn:microsoft.com/office/officeart/2005/8/layout/list1"/>
    <dgm:cxn modelId="{C16313F0-7A40-4E6F-923F-9FBF256AF821}" type="presParOf" srcId="{355E38BD-6B0F-42D1-99BE-5E2A07FA646A}" destId="{1E6C1BED-E4C9-4906-AC1C-50B90BE0467F}" srcOrd="4" destOrd="0" presId="urn:microsoft.com/office/officeart/2005/8/layout/list1"/>
    <dgm:cxn modelId="{A2FF3BD4-70F9-4EE3-B1D8-9B5563F700EA}" type="presParOf" srcId="{1E6C1BED-E4C9-4906-AC1C-50B90BE0467F}" destId="{0C7CE278-FD4F-420A-90E5-598552555730}" srcOrd="0" destOrd="0" presId="urn:microsoft.com/office/officeart/2005/8/layout/list1"/>
    <dgm:cxn modelId="{E636180F-7C0B-40BC-ACA7-A4CB3D838FED}" type="presParOf" srcId="{1E6C1BED-E4C9-4906-AC1C-50B90BE0467F}" destId="{7D700B2B-91DC-4595-A86D-E28F4EF63161}" srcOrd="1" destOrd="0" presId="urn:microsoft.com/office/officeart/2005/8/layout/list1"/>
    <dgm:cxn modelId="{5BAD36F0-5420-4CD0-9629-CD4C2F694B6C}" type="presParOf" srcId="{355E38BD-6B0F-42D1-99BE-5E2A07FA646A}" destId="{3653C08D-E08B-4354-B31A-470F3E42B4FD}" srcOrd="5" destOrd="0" presId="urn:microsoft.com/office/officeart/2005/8/layout/list1"/>
    <dgm:cxn modelId="{1E2213F6-E510-483D-A207-9A5FC7DF39F7}" type="presParOf" srcId="{355E38BD-6B0F-42D1-99BE-5E2A07FA646A}" destId="{E940B716-FB76-4235-9EDF-C155DC377F6D}" srcOrd="6" destOrd="0" presId="urn:microsoft.com/office/officeart/2005/8/layout/list1"/>
    <dgm:cxn modelId="{88466EE4-176D-492B-94CA-BB5CA1405E0E}" type="presParOf" srcId="{355E38BD-6B0F-42D1-99BE-5E2A07FA646A}" destId="{9E0918FB-BE7A-4412-BB80-8EFF72A7E696}" srcOrd="7" destOrd="0" presId="urn:microsoft.com/office/officeart/2005/8/layout/list1"/>
    <dgm:cxn modelId="{2F5B66A7-8A5C-4889-9DBC-ABF38B28904D}" type="presParOf" srcId="{355E38BD-6B0F-42D1-99BE-5E2A07FA646A}" destId="{5D7A1D57-D50C-49F4-A847-E1940D9467EE}" srcOrd="8" destOrd="0" presId="urn:microsoft.com/office/officeart/2005/8/layout/list1"/>
    <dgm:cxn modelId="{0DADDBCE-1687-4A4B-B385-34B0E6E893D3}" type="presParOf" srcId="{5D7A1D57-D50C-49F4-A847-E1940D9467EE}" destId="{400E3E60-A8C6-4C89-82C8-20D4B5D5A4D5}" srcOrd="0" destOrd="0" presId="urn:microsoft.com/office/officeart/2005/8/layout/list1"/>
    <dgm:cxn modelId="{B09E1A55-5194-4800-B748-95DD21EF4F29}" type="presParOf" srcId="{5D7A1D57-D50C-49F4-A847-E1940D9467EE}" destId="{038D5CDE-0186-4E43-9669-A5E5C920D9A1}" srcOrd="1" destOrd="0" presId="urn:microsoft.com/office/officeart/2005/8/layout/list1"/>
    <dgm:cxn modelId="{85E77208-4D60-4402-824D-5E0CF375FFD3}" type="presParOf" srcId="{355E38BD-6B0F-42D1-99BE-5E2A07FA646A}" destId="{C1A5210E-ACF4-4752-A0A4-BAACDB395220}" srcOrd="9" destOrd="0" presId="urn:microsoft.com/office/officeart/2005/8/layout/list1"/>
    <dgm:cxn modelId="{1C3ABD1C-5EBF-4D4F-A129-4464E9B0FC4D}" type="presParOf" srcId="{355E38BD-6B0F-42D1-99BE-5E2A07FA646A}" destId="{1B5A0284-63EE-487B-AB5C-8D99D7F6768B}"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1118E-3350-4104-908C-4882FF0E48A5}">
      <dsp:nvSpPr>
        <dsp:cNvPr id="0" name=""/>
        <dsp:cNvSpPr/>
      </dsp:nvSpPr>
      <dsp:spPr>
        <a:xfrm>
          <a:off x="0" y="455999"/>
          <a:ext cx="5429288" cy="6804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F426F2-0F76-42AC-839F-D6DEF0A0D983}">
      <dsp:nvSpPr>
        <dsp:cNvPr id="0" name=""/>
        <dsp:cNvSpPr/>
      </dsp:nvSpPr>
      <dsp:spPr>
        <a:xfrm>
          <a:off x="271464" y="57479"/>
          <a:ext cx="3800501" cy="79704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3650" tIns="0" rIns="143650" bIns="0" numCol="1" spcCol="1270" anchor="ctr" anchorCtr="0">
          <a:noAutofit/>
        </a:bodyPr>
        <a:lstStyle/>
        <a:p>
          <a:pPr lvl="0" algn="l" defTabSz="1200150">
            <a:lnSpc>
              <a:spcPct val="90000"/>
            </a:lnSpc>
            <a:spcBef>
              <a:spcPct val="0"/>
            </a:spcBef>
            <a:spcAft>
              <a:spcPct val="35000"/>
            </a:spcAft>
          </a:pPr>
          <a:r>
            <a:rPr lang="en-US" sz="2700" kern="1200" dirty="0"/>
            <a:t>Government</a:t>
          </a:r>
          <a:endParaRPr lang="en-IN" sz="2700" kern="1200" dirty="0"/>
        </a:p>
      </dsp:txBody>
      <dsp:txXfrm>
        <a:off x="310372" y="96387"/>
        <a:ext cx="3722685" cy="719224"/>
      </dsp:txXfrm>
    </dsp:sp>
    <dsp:sp modelId="{E940B716-FB76-4235-9EDF-C155DC377F6D}">
      <dsp:nvSpPr>
        <dsp:cNvPr id="0" name=""/>
        <dsp:cNvSpPr/>
      </dsp:nvSpPr>
      <dsp:spPr>
        <a:xfrm>
          <a:off x="0" y="1680719"/>
          <a:ext cx="5429288" cy="6804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700B2B-91DC-4595-A86D-E28F4EF63161}">
      <dsp:nvSpPr>
        <dsp:cNvPr id="0" name=""/>
        <dsp:cNvSpPr/>
      </dsp:nvSpPr>
      <dsp:spPr>
        <a:xfrm>
          <a:off x="271464" y="1282199"/>
          <a:ext cx="3800501" cy="79704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3650" tIns="0" rIns="143650" bIns="0" numCol="1" spcCol="1270" anchor="ctr" anchorCtr="0">
          <a:noAutofit/>
        </a:bodyPr>
        <a:lstStyle/>
        <a:p>
          <a:pPr lvl="0" algn="l" defTabSz="1200150">
            <a:lnSpc>
              <a:spcPct val="90000"/>
            </a:lnSpc>
            <a:spcBef>
              <a:spcPct val="0"/>
            </a:spcBef>
            <a:spcAft>
              <a:spcPct val="35000"/>
            </a:spcAft>
          </a:pPr>
          <a:r>
            <a:rPr lang="en-US" sz="2700" kern="1200" dirty="0"/>
            <a:t>Financial Institutions</a:t>
          </a:r>
          <a:endParaRPr lang="en-IN" sz="2700" kern="1200" dirty="0"/>
        </a:p>
      </dsp:txBody>
      <dsp:txXfrm>
        <a:off x="310372" y="1321107"/>
        <a:ext cx="3722685" cy="719224"/>
      </dsp:txXfrm>
    </dsp:sp>
    <dsp:sp modelId="{1B5A0284-63EE-487B-AB5C-8D99D7F6768B}">
      <dsp:nvSpPr>
        <dsp:cNvPr id="0" name=""/>
        <dsp:cNvSpPr/>
      </dsp:nvSpPr>
      <dsp:spPr>
        <a:xfrm>
          <a:off x="0" y="2905440"/>
          <a:ext cx="5429288" cy="6804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8D5CDE-0186-4E43-9669-A5E5C920D9A1}">
      <dsp:nvSpPr>
        <dsp:cNvPr id="0" name=""/>
        <dsp:cNvSpPr/>
      </dsp:nvSpPr>
      <dsp:spPr>
        <a:xfrm>
          <a:off x="271464" y="2506919"/>
          <a:ext cx="3800501" cy="79704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3650" tIns="0" rIns="143650" bIns="0" numCol="1" spcCol="1270" anchor="ctr" anchorCtr="0">
          <a:noAutofit/>
        </a:bodyPr>
        <a:lstStyle/>
        <a:p>
          <a:pPr lvl="0" algn="l" defTabSz="1200150">
            <a:lnSpc>
              <a:spcPct val="90000"/>
            </a:lnSpc>
            <a:spcBef>
              <a:spcPct val="0"/>
            </a:spcBef>
            <a:spcAft>
              <a:spcPct val="35000"/>
            </a:spcAft>
          </a:pPr>
          <a:r>
            <a:rPr lang="en-US" sz="2700" kern="1200" dirty="0"/>
            <a:t>Industry associations</a:t>
          </a:r>
          <a:endParaRPr lang="en-IN" sz="2700" kern="1200" dirty="0"/>
        </a:p>
      </dsp:txBody>
      <dsp:txXfrm>
        <a:off x="310372" y="2545827"/>
        <a:ext cx="3722685" cy="71922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97279560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35ed75ccf_0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35ed75ccf_0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35ed75ccf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 name="Google Shape;320;g35ed75ccf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2" name="Google Shape;392;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996630" y="2003888"/>
            <a:ext cx="4523700" cy="11598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cxnSp>
        <p:nvCxnSpPr>
          <p:cNvPr id="11" name="Google Shape;11;p2"/>
          <p:cNvCxnSpPr/>
          <p:nvPr/>
        </p:nvCxnSpPr>
        <p:spPr>
          <a:xfrm>
            <a:off x="-6025" y="3676512"/>
            <a:ext cx="9162000" cy="0"/>
          </a:xfrm>
          <a:prstGeom prst="straightConnector1">
            <a:avLst/>
          </a:prstGeom>
          <a:noFill/>
          <a:ln w="9525" cap="flat" cmpd="sng">
            <a:solidFill>
              <a:srgbClr val="000000"/>
            </a:solidFill>
            <a:prstDash val="solid"/>
            <a:round/>
            <a:headEnd type="none" w="med" len="med"/>
            <a:tailEnd type="none" w="med" len="med"/>
          </a:ln>
        </p:spPr>
      </p:cxnSp>
      <p:sp>
        <p:nvSpPr>
          <p:cNvPr id="12" name="Google Shape;12;p2"/>
          <p:cNvSpPr/>
          <p:nvPr/>
        </p:nvSpPr>
        <p:spPr>
          <a:xfrm>
            <a:off x="1117950" y="3393000"/>
            <a:ext cx="567000" cy="5670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6"/>
        <p:cNvGrpSpPr/>
        <p:nvPr/>
      </p:nvGrpSpPr>
      <p:grpSpPr>
        <a:xfrm>
          <a:off x="0" y="0"/>
          <a:ext cx="0" cy="0"/>
          <a:chOff x="0" y="0"/>
          <a:chExt cx="0" cy="0"/>
        </a:xfrm>
      </p:grpSpPr>
      <p:cxnSp>
        <p:nvCxnSpPr>
          <p:cNvPr id="27" name="Google Shape;27;p5"/>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28" name="Google Shape;28;p5"/>
          <p:cNvSpPr/>
          <p:nvPr/>
        </p:nvSpPr>
        <p:spPr>
          <a:xfrm>
            <a:off x="817475" y="928767"/>
            <a:ext cx="405900" cy="4059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5"/>
          <p:cNvSpPr txBox="1">
            <a:spLocks noGrp="1"/>
          </p:cNvSpPr>
          <p:nvPr>
            <p:ph type="title"/>
          </p:nvPr>
        </p:nvSpPr>
        <p:spPr>
          <a:xfrm>
            <a:off x="1381250" y="922668"/>
            <a:ext cx="3878400" cy="4356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Font typeface="Lora"/>
              <a:buNone/>
              <a:defRPr sz="2000" b="1">
                <a:latin typeface="Lora"/>
                <a:ea typeface="Lora"/>
                <a:cs typeface="Lora"/>
                <a:sym typeface="Lora"/>
              </a:defRPr>
            </a:lvl1pPr>
            <a:lvl2pPr lvl="1" rtl="0">
              <a:spcBef>
                <a:spcPts val="0"/>
              </a:spcBef>
              <a:spcAft>
                <a:spcPts val="0"/>
              </a:spcAft>
              <a:buSzPts val="2000"/>
              <a:buFont typeface="Lora"/>
              <a:buNone/>
              <a:defRPr sz="2000" b="1">
                <a:highlight>
                  <a:srgbClr val="FFFFFF"/>
                </a:highlight>
                <a:latin typeface="Lora"/>
                <a:ea typeface="Lora"/>
                <a:cs typeface="Lora"/>
                <a:sym typeface="Lora"/>
              </a:defRPr>
            </a:lvl2pPr>
            <a:lvl3pPr lvl="2" rtl="0">
              <a:spcBef>
                <a:spcPts val="0"/>
              </a:spcBef>
              <a:spcAft>
                <a:spcPts val="0"/>
              </a:spcAft>
              <a:buSzPts val="2000"/>
              <a:buFont typeface="Lora"/>
              <a:buNone/>
              <a:defRPr sz="2000" b="1">
                <a:highlight>
                  <a:srgbClr val="FFFFFF"/>
                </a:highlight>
                <a:latin typeface="Lora"/>
                <a:ea typeface="Lora"/>
                <a:cs typeface="Lora"/>
                <a:sym typeface="Lora"/>
              </a:defRPr>
            </a:lvl3pPr>
            <a:lvl4pPr lvl="3" rtl="0">
              <a:spcBef>
                <a:spcPts val="0"/>
              </a:spcBef>
              <a:spcAft>
                <a:spcPts val="0"/>
              </a:spcAft>
              <a:buSzPts val="2000"/>
              <a:buFont typeface="Lora"/>
              <a:buNone/>
              <a:defRPr sz="2000" b="1">
                <a:highlight>
                  <a:srgbClr val="FFFFFF"/>
                </a:highlight>
                <a:latin typeface="Lora"/>
                <a:ea typeface="Lora"/>
                <a:cs typeface="Lora"/>
                <a:sym typeface="Lora"/>
              </a:defRPr>
            </a:lvl4pPr>
            <a:lvl5pPr lvl="4" rtl="0">
              <a:spcBef>
                <a:spcPts val="0"/>
              </a:spcBef>
              <a:spcAft>
                <a:spcPts val="0"/>
              </a:spcAft>
              <a:buSzPts val="2000"/>
              <a:buFont typeface="Lora"/>
              <a:buNone/>
              <a:defRPr sz="2000" b="1">
                <a:highlight>
                  <a:srgbClr val="FFFFFF"/>
                </a:highlight>
                <a:latin typeface="Lora"/>
                <a:ea typeface="Lora"/>
                <a:cs typeface="Lora"/>
                <a:sym typeface="Lora"/>
              </a:defRPr>
            </a:lvl5pPr>
            <a:lvl6pPr lvl="5" rtl="0">
              <a:spcBef>
                <a:spcPts val="0"/>
              </a:spcBef>
              <a:spcAft>
                <a:spcPts val="0"/>
              </a:spcAft>
              <a:buSzPts val="2000"/>
              <a:buFont typeface="Lora"/>
              <a:buNone/>
              <a:defRPr sz="2000" b="1">
                <a:highlight>
                  <a:srgbClr val="FFFFFF"/>
                </a:highlight>
                <a:latin typeface="Lora"/>
                <a:ea typeface="Lora"/>
                <a:cs typeface="Lora"/>
                <a:sym typeface="Lora"/>
              </a:defRPr>
            </a:lvl6pPr>
            <a:lvl7pPr lvl="6" rtl="0">
              <a:spcBef>
                <a:spcPts val="0"/>
              </a:spcBef>
              <a:spcAft>
                <a:spcPts val="0"/>
              </a:spcAft>
              <a:buSzPts val="2000"/>
              <a:buFont typeface="Lora"/>
              <a:buNone/>
              <a:defRPr sz="2000" b="1">
                <a:highlight>
                  <a:srgbClr val="FFFFFF"/>
                </a:highlight>
                <a:latin typeface="Lora"/>
                <a:ea typeface="Lora"/>
                <a:cs typeface="Lora"/>
                <a:sym typeface="Lora"/>
              </a:defRPr>
            </a:lvl7pPr>
            <a:lvl8pPr lvl="7" rtl="0">
              <a:spcBef>
                <a:spcPts val="0"/>
              </a:spcBef>
              <a:spcAft>
                <a:spcPts val="0"/>
              </a:spcAft>
              <a:buSzPts val="2000"/>
              <a:buFont typeface="Lora"/>
              <a:buNone/>
              <a:defRPr sz="2000" b="1">
                <a:highlight>
                  <a:srgbClr val="FFFFFF"/>
                </a:highlight>
                <a:latin typeface="Lora"/>
                <a:ea typeface="Lora"/>
                <a:cs typeface="Lora"/>
                <a:sym typeface="Lora"/>
              </a:defRPr>
            </a:lvl8pPr>
            <a:lvl9pPr lvl="8" rtl="0">
              <a:spcBef>
                <a:spcPts val="0"/>
              </a:spcBef>
              <a:spcAft>
                <a:spcPts val="0"/>
              </a:spcAft>
              <a:buSzPts val="2000"/>
              <a:buFont typeface="Lora"/>
              <a:buNone/>
              <a:defRPr sz="2000" b="1">
                <a:highlight>
                  <a:srgbClr val="FFFFFF"/>
                </a:highlight>
                <a:latin typeface="Lora"/>
                <a:ea typeface="Lora"/>
                <a:cs typeface="Lora"/>
                <a:sym typeface="Lora"/>
              </a:defRPr>
            </a:lvl9pPr>
          </a:lstStyle>
          <a:p>
            <a:endParaRPr/>
          </a:p>
        </p:txBody>
      </p:sp>
      <p:sp>
        <p:nvSpPr>
          <p:cNvPr id="30" name="Google Shape;30;p5"/>
          <p:cNvSpPr txBox="1">
            <a:spLocks noGrp="1"/>
          </p:cNvSpPr>
          <p:nvPr>
            <p:ph type="body" idx="1"/>
          </p:nvPr>
        </p:nvSpPr>
        <p:spPr>
          <a:xfrm>
            <a:off x="1381250" y="1616470"/>
            <a:ext cx="6809700" cy="3112200"/>
          </a:xfrm>
          <a:prstGeom prst="rect">
            <a:avLst/>
          </a:prstGeom>
        </p:spPr>
        <p:txBody>
          <a:bodyPr spcFirstLastPara="1" wrap="square" lIns="91425" tIns="91425" rIns="91425" bIns="91425" anchor="t" anchorCtr="0">
            <a:noAutofit/>
          </a:bodyPr>
          <a:lstStyle>
            <a:lvl1pPr marL="457200" lvl="0" indent="-381000" rtl="0">
              <a:spcBef>
                <a:spcPts val="600"/>
              </a:spcBef>
              <a:spcAft>
                <a:spcPts val="0"/>
              </a:spcAft>
              <a:buClr>
                <a:srgbClr val="FFCD00"/>
              </a:buClr>
              <a:buSzPts val="2400"/>
              <a:buFont typeface="Quattrocento Sans"/>
              <a:buChar char="◉"/>
              <a:defRPr sz="2400">
                <a:latin typeface="Quattrocento Sans"/>
                <a:ea typeface="Quattrocento Sans"/>
                <a:cs typeface="Quattrocento Sans"/>
                <a:sym typeface="Quattrocento Sans"/>
              </a:defRPr>
            </a:lvl1pPr>
            <a:lvl2pPr marL="914400" lvl="1" indent="-355600" rtl="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2pPr>
            <a:lvl3pPr marL="1371600" lvl="2" indent="-355600" rtl="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3pPr>
            <a:lvl4pPr marL="1828800" lvl="3"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4pPr>
            <a:lvl5pPr marL="2286000" lvl="4"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5pPr>
            <a:lvl6pPr marL="2743200" lvl="5"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6pPr>
            <a:lvl7pPr marL="3200400" lvl="6"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7pPr>
            <a:lvl8pPr marL="3657600" lvl="7"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8pPr>
            <a:lvl9pPr marL="4114800" lvl="8"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9pPr>
          </a:lstStyle>
          <a:p>
            <a:endParaRPr/>
          </a:p>
        </p:txBody>
      </p:sp>
      <p:cxnSp>
        <p:nvCxnSpPr>
          <p:cNvPr id="31" name="Google Shape;31;p5"/>
          <p:cNvCxnSpPr/>
          <p:nvPr/>
        </p:nvCxnSpPr>
        <p:spPr>
          <a:xfrm>
            <a:off x="5265650" y="1131725"/>
            <a:ext cx="3878400" cy="0"/>
          </a:xfrm>
          <a:prstGeom prst="straightConnector1">
            <a:avLst/>
          </a:prstGeom>
          <a:noFill/>
          <a:ln w="9525" cap="flat" cmpd="sng">
            <a:solidFill>
              <a:srgbClr val="CCCCCC"/>
            </a:solidFill>
            <a:prstDash val="solid"/>
            <a:round/>
            <a:headEnd type="none" w="med" len="med"/>
            <a:tailEnd type="none" w="med" len="med"/>
          </a:ln>
        </p:spPr>
      </p:cxnSp>
      <p:sp>
        <p:nvSpPr>
          <p:cNvPr id="32" name="Google Shape;32;p5"/>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1381250" y="922668"/>
            <a:ext cx="3878400" cy="435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35" name="Google Shape;35;p6"/>
          <p:cNvSpPr txBox="1">
            <a:spLocks noGrp="1"/>
          </p:cNvSpPr>
          <p:nvPr>
            <p:ph type="body" idx="1"/>
          </p:nvPr>
        </p:nvSpPr>
        <p:spPr>
          <a:xfrm>
            <a:off x="1381250" y="1618700"/>
            <a:ext cx="3425400" cy="32310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6" name="Google Shape;36;p6"/>
          <p:cNvSpPr txBox="1">
            <a:spLocks noGrp="1"/>
          </p:cNvSpPr>
          <p:nvPr>
            <p:ph type="body" idx="2"/>
          </p:nvPr>
        </p:nvSpPr>
        <p:spPr>
          <a:xfrm>
            <a:off x="5012916" y="1618700"/>
            <a:ext cx="3425400" cy="32310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cxnSp>
        <p:nvCxnSpPr>
          <p:cNvPr id="37" name="Google Shape;37;p6"/>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38" name="Google Shape;38;p6"/>
          <p:cNvSpPr/>
          <p:nvPr/>
        </p:nvSpPr>
        <p:spPr>
          <a:xfrm>
            <a:off x="817475" y="928767"/>
            <a:ext cx="405900" cy="4059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6"/>
          <p:cNvCxnSpPr/>
          <p:nvPr/>
        </p:nvCxnSpPr>
        <p:spPr>
          <a:xfrm>
            <a:off x="5265650" y="1131725"/>
            <a:ext cx="3878400" cy="0"/>
          </a:xfrm>
          <a:prstGeom prst="straightConnector1">
            <a:avLst/>
          </a:prstGeom>
          <a:noFill/>
          <a:ln w="9525" cap="flat" cmpd="sng">
            <a:solidFill>
              <a:srgbClr val="CCCCCC"/>
            </a:solidFill>
            <a:prstDash val="solid"/>
            <a:round/>
            <a:headEnd type="none" w="med" len="med"/>
            <a:tailEnd type="none" w="med" len="med"/>
          </a:ln>
        </p:spPr>
      </p:cxnSp>
      <p:sp>
        <p:nvSpPr>
          <p:cNvPr id="40" name="Google Shape;40;p6"/>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1381250" y="922668"/>
            <a:ext cx="3878400" cy="4356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43" name="Google Shape;43;p7"/>
          <p:cNvSpPr txBox="1">
            <a:spLocks noGrp="1"/>
          </p:cNvSpPr>
          <p:nvPr>
            <p:ph type="body" idx="1"/>
          </p:nvPr>
        </p:nvSpPr>
        <p:spPr>
          <a:xfrm>
            <a:off x="1381250" y="1651075"/>
            <a:ext cx="2334000" cy="31224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44" name="Google Shape;44;p7"/>
          <p:cNvSpPr txBox="1">
            <a:spLocks noGrp="1"/>
          </p:cNvSpPr>
          <p:nvPr>
            <p:ph type="body" idx="2"/>
          </p:nvPr>
        </p:nvSpPr>
        <p:spPr>
          <a:xfrm>
            <a:off x="3834912" y="1651075"/>
            <a:ext cx="2334000" cy="31224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45" name="Google Shape;45;p7"/>
          <p:cNvSpPr txBox="1">
            <a:spLocks noGrp="1"/>
          </p:cNvSpPr>
          <p:nvPr>
            <p:ph type="body" idx="3"/>
          </p:nvPr>
        </p:nvSpPr>
        <p:spPr>
          <a:xfrm>
            <a:off x="6288573" y="1651075"/>
            <a:ext cx="2334000" cy="31224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cxnSp>
        <p:nvCxnSpPr>
          <p:cNvPr id="46" name="Google Shape;46;p7"/>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47" name="Google Shape;47;p7"/>
          <p:cNvSpPr/>
          <p:nvPr/>
        </p:nvSpPr>
        <p:spPr>
          <a:xfrm>
            <a:off x="817475" y="928767"/>
            <a:ext cx="405900" cy="4059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8" name="Google Shape;48;p7"/>
          <p:cNvCxnSpPr/>
          <p:nvPr/>
        </p:nvCxnSpPr>
        <p:spPr>
          <a:xfrm>
            <a:off x="5265650" y="1131725"/>
            <a:ext cx="3878400" cy="0"/>
          </a:xfrm>
          <a:prstGeom prst="straightConnector1">
            <a:avLst/>
          </a:prstGeom>
          <a:noFill/>
          <a:ln w="9525" cap="flat" cmpd="sng">
            <a:solidFill>
              <a:srgbClr val="CCCCCC"/>
            </a:solidFill>
            <a:prstDash val="solid"/>
            <a:round/>
            <a:headEnd type="none" w="med" len="med"/>
            <a:tailEnd type="none" w="med" len="med"/>
          </a:ln>
        </p:spPr>
      </p:cxnSp>
      <p:sp>
        <p:nvSpPr>
          <p:cNvPr id="49" name="Google Shape;49;p7"/>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1381250" y="937125"/>
            <a:ext cx="3878400" cy="435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cxnSp>
        <p:nvCxnSpPr>
          <p:cNvPr id="52" name="Google Shape;52;p8"/>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53" name="Google Shape;53;p8"/>
          <p:cNvSpPr/>
          <p:nvPr/>
        </p:nvSpPr>
        <p:spPr>
          <a:xfrm>
            <a:off x="817475" y="928767"/>
            <a:ext cx="405900" cy="4059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4" name="Google Shape;54;p8"/>
          <p:cNvCxnSpPr/>
          <p:nvPr/>
        </p:nvCxnSpPr>
        <p:spPr>
          <a:xfrm>
            <a:off x="5265650" y="1131725"/>
            <a:ext cx="3878400" cy="0"/>
          </a:xfrm>
          <a:prstGeom prst="straightConnector1">
            <a:avLst/>
          </a:prstGeom>
          <a:noFill/>
          <a:ln w="9525" cap="flat" cmpd="sng">
            <a:solidFill>
              <a:srgbClr val="CCCCCC"/>
            </a:solidFill>
            <a:prstDash val="solid"/>
            <a:round/>
            <a:headEnd type="none" w="med" len="med"/>
            <a:tailEnd type="none" w="med" len="med"/>
          </a:ln>
        </p:spPr>
      </p:cxnSp>
      <p:sp>
        <p:nvSpPr>
          <p:cNvPr id="55" name="Google Shape;55;p8"/>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letely blank">
  <p:cSld name="BLANK_1">
    <p:spTree>
      <p:nvGrpSpPr>
        <p:cNvPr id="1" name="Shape 65"/>
        <p:cNvGrpSpPr/>
        <p:nvPr/>
      </p:nvGrpSpPr>
      <p:grpSpPr>
        <a:xfrm>
          <a:off x="0" y="0"/>
          <a:ext cx="0" cy="0"/>
          <a:chOff x="0" y="0"/>
          <a:chExt cx="0" cy="0"/>
        </a:xfrm>
      </p:grpSpPr>
      <p:sp>
        <p:nvSpPr>
          <p:cNvPr id="66" name="Google Shape;66;p11"/>
          <p:cNvSpPr txBox="1">
            <a:spLocks noGrp="1"/>
          </p:cNvSpPr>
          <p:nvPr>
            <p:ph type="sldNum" idx="12"/>
          </p:nvPr>
        </p:nvSpPr>
        <p:spPr>
          <a:xfrm>
            <a:off x="8543227"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1381250" y="1616470"/>
            <a:ext cx="6809700" cy="31122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Quattrocento Sans"/>
              <a:buChar char="◉"/>
              <a:defRPr sz="2400">
                <a:solidFill>
                  <a:schemeClr val="dk1"/>
                </a:solidFill>
                <a:latin typeface="Quattrocento Sans"/>
                <a:ea typeface="Quattrocento Sans"/>
                <a:cs typeface="Quattrocento Sans"/>
                <a:sym typeface="Quattrocento Sans"/>
              </a:defRPr>
            </a:lvl1pPr>
            <a:lvl2pPr marL="914400" lvl="1" indent="-355600">
              <a:spcBef>
                <a:spcPts val="0"/>
              </a:spcBef>
              <a:spcAft>
                <a:spcPts val="0"/>
              </a:spcAft>
              <a:buClr>
                <a:schemeClr val="accent1"/>
              </a:buClr>
              <a:buSzPts val="2000"/>
              <a:buFont typeface="Quattrocento Sans"/>
              <a:buChar char="○"/>
              <a:defRPr sz="2000">
                <a:solidFill>
                  <a:schemeClr val="dk1"/>
                </a:solidFill>
                <a:latin typeface="Quattrocento Sans"/>
                <a:ea typeface="Quattrocento Sans"/>
                <a:cs typeface="Quattrocento Sans"/>
                <a:sym typeface="Quattrocento Sans"/>
              </a:defRPr>
            </a:lvl2pPr>
            <a:lvl3pPr marL="1371600" lvl="2" indent="-355600">
              <a:spcBef>
                <a:spcPts val="0"/>
              </a:spcBef>
              <a:spcAft>
                <a:spcPts val="0"/>
              </a:spcAft>
              <a:buClr>
                <a:schemeClr val="accent1"/>
              </a:buClr>
              <a:buSzPts val="2000"/>
              <a:buFont typeface="Quattrocento Sans"/>
              <a:buChar char="■"/>
              <a:defRPr sz="2000">
                <a:solidFill>
                  <a:schemeClr val="dk1"/>
                </a:solidFill>
                <a:latin typeface="Quattrocento Sans"/>
                <a:ea typeface="Quattrocento Sans"/>
                <a:cs typeface="Quattrocento Sans"/>
                <a:sym typeface="Quattrocento Sans"/>
              </a:defRPr>
            </a:lvl3pPr>
            <a:lvl4pPr marL="1828800" lvl="3" indent="-342900">
              <a:spcBef>
                <a:spcPts val="0"/>
              </a:spcBef>
              <a:spcAft>
                <a:spcPts val="0"/>
              </a:spcAft>
              <a:buClr>
                <a:schemeClr val="accent1"/>
              </a:buClr>
              <a:buSzPts val="1800"/>
              <a:buFont typeface="Quattrocento Sans"/>
              <a:buChar char="●"/>
              <a:defRPr sz="1800">
                <a:solidFill>
                  <a:schemeClr val="dk1"/>
                </a:solidFill>
                <a:latin typeface="Quattrocento Sans"/>
                <a:ea typeface="Quattrocento Sans"/>
                <a:cs typeface="Quattrocento Sans"/>
                <a:sym typeface="Quattrocento Sans"/>
              </a:defRPr>
            </a:lvl4pPr>
            <a:lvl5pPr marL="2286000" lvl="4" indent="-342900">
              <a:spcBef>
                <a:spcPts val="0"/>
              </a:spcBef>
              <a:spcAft>
                <a:spcPts val="0"/>
              </a:spcAft>
              <a:buClr>
                <a:schemeClr val="dk1"/>
              </a:buClr>
              <a:buSzPts val="1800"/>
              <a:buFont typeface="Quattrocento Sans"/>
              <a:buChar char="○"/>
              <a:defRPr sz="1800">
                <a:solidFill>
                  <a:schemeClr val="dk1"/>
                </a:solidFill>
                <a:latin typeface="Quattrocento Sans"/>
                <a:ea typeface="Quattrocento Sans"/>
                <a:cs typeface="Quattrocento Sans"/>
                <a:sym typeface="Quattrocento Sans"/>
              </a:defRPr>
            </a:lvl5pPr>
            <a:lvl6pPr marL="2743200" lvl="5" indent="-342900">
              <a:spcBef>
                <a:spcPts val="0"/>
              </a:spcBef>
              <a:spcAft>
                <a:spcPts val="0"/>
              </a:spcAft>
              <a:buClr>
                <a:schemeClr val="dk1"/>
              </a:buClr>
              <a:buSzPts val="1800"/>
              <a:buFont typeface="Quattrocento Sans"/>
              <a:buChar char="■"/>
              <a:defRPr sz="1800">
                <a:solidFill>
                  <a:schemeClr val="dk1"/>
                </a:solidFill>
                <a:latin typeface="Quattrocento Sans"/>
                <a:ea typeface="Quattrocento Sans"/>
                <a:cs typeface="Quattrocento Sans"/>
                <a:sym typeface="Quattrocento Sans"/>
              </a:defRPr>
            </a:lvl6pPr>
            <a:lvl7pPr marL="3200400" lvl="6" indent="-342900">
              <a:spcBef>
                <a:spcPts val="0"/>
              </a:spcBef>
              <a:spcAft>
                <a:spcPts val="0"/>
              </a:spcAft>
              <a:buClr>
                <a:schemeClr val="dk1"/>
              </a:buClr>
              <a:buSzPts val="1800"/>
              <a:buFont typeface="Quattrocento Sans"/>
              <a:buChar char="●"/>
              <a:defRPr sz="1800">
                <a:solidFill>
                  <a:schemeClr val="dk1"/>
                </a:solidFill>
                <a:latin typeface="Quattrocento Sans"/>
                <a:ea typeface="Quattrocento Sans"/>
                <a:cs typeface="Quattrocento Sans"/>
                <a:sym typeface="Quattrocento Sans"/>
              </a:defRPr>
            </a:lvl7pPr>
            <a:lvl8pPr marL="3657600" lvl="7" indent="-342900">
              <a:spcBef>
                <a:spcPts val="0"/>
              </a:spcBef>
              <a:spcAft>
                <a:spcPts val="0"/>
              </a:spcAft>
              <a:buClr>
                <a:schemeClr val="dk1"/>
              </a:buClr>
              <a:buSzPts val="1800"/>
              <a:buFont typeface="Quattrocento Sans"/>
              <a:buChar char="○"/>
              <a:defRPr sz="1800">
                <a:solidFill>
                  <a:schemeClr val="dk1"/>
                </a:solidFill>
                <a:latin typeface="Quattrocento Sans"/>
                <a:ea typeface="Quattrocento Sans"/>
                <a:cs typeface="Quattrocento Sans"/>
                <a:sym typeface="Quattrocento Sans"/>
              </a:defRPr>
            </a:lvl8pPr>
            <a:lvl9pPr marL="4114800" lvl="8" indent="-342900">
              <a:spcBef>
                <a:spcPts val="0"/>
              </a:spcBef>
              <a:spcAft>
                <a:spcPts val="0"/>
              </a:spcAft>
              <a:buClr>
                <a:schemeClr val="dk1"/>
              </a:buClr>
              <a:buSzPts val="1800"/>
              <a:buFont typeface="Quattrocento Sans"/>
              <a:buChar char="■"/>
              <a:defRPr sz="1800">
                <a:solidFill>
                  <a:schemeClr val="dk1"/>
                </a:solidFill>
                <a:latin typeface="Quattrocento Sans"/>
                <a:ea typeface="Quattrocento Sans"/>
                <a:cs typeface="Quattrocento Sans"/>
                <a:sym typeface="Quattrocento Sans"/>
              </a:defRPr>
            </a:lvl9pPr>
          </a:lstStyle>
          <a:p>
            <a:endParaRPr/>
          </a:p>
        </p:txBody>
      </p:sp>
      <p:sp>
        <p:nvSpPr>
          <p:cNvPr id="7" name="Google Shape;7;p1"/>
          <p:cNvSpPr txBox="1">
            <a:spLocks noGrp="1"/>
          </p:cNvSpPr>
          <p:nvPr>
            <p:ph type="title"/>
          </p:nvPr>
        </p:nvSpPr>
        <p:spPr>
          <a:xfrm>
            <a:off x="1381250" y="937117"/>
            <a:ext cx="6809700" cy="4356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dk1"/>
              </a:buClr>
              <a:buSzPts val="2000"/>
              <a:buFont typeface="Lora"/>
              <a:buNone/>
              <a:defRPr sz="2000" b="1">
                <a:solidFill>
                  <a:schemeClr val="dk1"/>
                </a:solidFill>
                <a:latin typeface="Lora"/>
                <a:ea typeface="Lora"/>
                <a:cs typeface="Lora"/>
                <a:sym typeface="Lora"/>
              </a:defRPr>
            </a:lvl1pPr>
            <a:lvl2pPr lvl="1">
              <a:spcBef>
                <a:spcPts val="0"/>
              </a:spcBef>
              <a:spcAft>
                <a:spcPts val="0"/>
              </a:spcAft>
              <a:buClr>
                <a:schemeClr val="dk1"/>
              </a:buClr>
              <a:buSzPts val="2000"/>
              <a:buFont typeface="Lora"/>
              <a:buNone/>
              <a:defRPr sz="2000" b="1">
                <a:solidFill>
                  <a:schemeClr val="dk1"/>
                </a:solidFill>
                <a:latin typeface="Lora"/>
                <a:ea typeface="Lora"/>
                <a:cs typeface="Lora"/>
                <a:sym typeface="Lora"/>
              </a:defRPr>
            </a:lvl2pPr>
            <a:lvl3pPr lvl="2">
              <a:spcBef>
                <a:spcPts val="0"/>
              </a:spcBef>
              <a:spcAft>
                <a:spcPts val="0"/>
              </a:spcAft>
              <a:buClr>
                <a:schemeClr val="dk1"/>
              </a:buClr>
              <a:buSzPts val="2000"/>
              <a:buFont typeface="Lora"/>
              <a:buNone/>
              <a:defRPr sz="2000" b="1">
                <a:solidFill>
                  <a:schemeClr val="dk1"/>
                </a:solidFill>
                <a:latin typeface="Lora"/>
                <a:ea typeface="Lora"/>
                <a:cs typeface="Lora"/>
                <a:sym typeface="Lora"/>
              </a:defRPr>
            </a:lvl3pPr>
            <a:lvl4pPr lvl="3">
              <a:spcBef>
                <a:spcPts val="0"/>
              </a:spcBef>
              <a:spcAft>
                <a:spcPts val="0"/>
              </a:spcAft>
              <a:buClr>
                <a:schemeClr val="dk1"/>
              </a:buClr>
              <a:buSzPts val="2000"/>
              <a:buFont typeface="Lora"/>
              <a:buNone/>
              <a:defRPr sz="2000" b="1">
                <a:solidFill>
                  <a:schemeClr val="dk1"/>
                </a:solidFill>
                <a:latin typeface="Lora"/>
                <a:ea typeface="Lora"/>
                <a:cs typeface="Lora"/>
                <a:sym typeface="Lora"/>
              </a:defRPr>
            </a:lvl4pPr>
            <a:lvl5pPr lvl="4">
              <a:spcBef>
                <a:spcPts val="0"/>
              </a:spcBef>
              <a:spcAft>
                <a:spcPts val="0"/>
              </a:spcAft>
              <a:buClr>
                <a:schemeClr val="dk1"/>
              </a:buClr>
              <a:buSzPts val="2000"/>
              <a:buFont typeface="Lora"/>
              <a:buNone/>
              <a:defRPr sz="2000" b="1">
                <a:solidFill>
                  <a:schemeClr val="dk1"/>
                </a:solidFill>
                <a:latin typeface="Lora"/>
                <a:ea typeface="Lora"/>
                <a:cs typeface="Lora"/>
                <a:sym typeface="Lora"/>
              </a:defRPr>
            </a:lvl5pPr>
            <a:lvl6pPr lvl="5">
              <a:spcBef>
                <a:spcPts val="0"/>
              </a:spcBef>
              <a:spcAft>
                <a:spcPts val="0"/>
              </a:spcAft>
              <a:buClr>
                <a:schemeClr val="dk1"/>
              </a:buClr>
              <a:buSzPts val="2000"/>
              <a:buFont typeface="Lora"/>
              <a:buNone/>
              <a:defRPr sz="2000" b="1">
                <a:solidFill>
                  <a:schemeClr val="dk1"/>
                </a:solidFill>
                <a:latin typeface="Lora"/>
                <a:ea typeface="Lora"/>
                <a:cs typeface="Lora"/>
                <a:sym typeface="Lora"/>
              </a:defRPr>
            </a:lvl6pPr>
            <a:lvl7pPr lvl="6">
              <a:spcBef>
                <a:spcPts val="0"/>
              </a:spcBef>
              <a:spcAft>
                <a:spcPts val="0"/>
              </a:spcAft>
              <a:buClr>
                <a:schemeClr val="dk1"/>
              </a:buClr>
              <a:buSzPts val="2000"/>
              <a:buFont typeface="Lora"/>
              <a:buNone/>
              <a:defRPr sz="2000" b="1">
                <a:solidFill>
                  <a:schemeClr val="dk1"/>
                </a:solidFill>
                <a:latin typeface="Lora"/>
                <a:ea typeface="Lora"/>
                <a:cs typeface="Lora"/>
                <a:sym typeface="Lora"/>
              </a:defRPr>
            </a:lvl7pPr>
            <a:lvl8pPr lvl="7">
              <a:spcBef>
                <a:spcPts val="0"/>
              </a:spcBef>
              <a:spcAft>
                <a:spcPts val="0"/>
              </a:spcAft>
              <a:buClr>
                <a:schemeClr val="dk1"/>
              </a:buClr>
              <a:buSzPts val="2000"/>
              <a:buFont typeface="Lora"/>
              <a:buNone/>
              <a:defRPr sz="2000" b="1">
                <a:solidFill>
                  <a:schemeClr val="dk1"/>
                </a:solidFill>
                <a:latin typeface="Lora"/>
                <a:ea typeface="Lora"/>
                <a:cs typeface="Lora"/>
                <a:sym typeface="Lora"/>
              </a:defRPr>
            </a:lvl8pPr>
            <a:lvl9pPr lvl="8">
              <a:spcBef>
                <a:spcPts val="0"/>
              </a:spcBef>
              <a:spcAft>
                <a:spcPts val="0"/>
              </a:spcAft>
              <a:buClr>
                <a:schemeClr val="dk1"/>
              </a:buClr>
              <a:buSzPts val="2000"/>
              <a:buFont typeface="Lora"/>
              <a:buNone/>
              <a:defRPr sz="2000" b="1">
                <a:solidFill>
                  <a:schemeClr val="dk1"/>
                </a:solidFill>
                <a:latin typeface="Lora"/>
                <a:ea typeface="Lora"/>
                <a:cs typeface="Lora"/>
                <a:sym typeface="Lora"/>
              </a:defRPr>
            </a:lvl9pPr>
          </a:lstStyle>
          <a:p>
            <a:endParaRPr/>
          </a:p>
        </p:txBody>
      </p:sp>
      <p:sp>
        <p:nvSpPr>
          <p:cNvPr id="8" name="Google Shape;8;p1"/>
          <p:cNvSpPr txBox="1">
            <a:spLocks noGrp="1"/>
          </p:cNvSpPr>
          <p:nvPr>
            <p:ph type="sldNum" idx="12"/>
          </p:nvPr>
        </p:nvSpPr>
        <p:spPr>
          <a:xfrm>
            <a:off x="8543227" y="4749851"/>
            <a:ext cx="548700" cy="393600"/>
          </a:xfrm>
          <a:prstGeom prst="rect">
            <a:avLst/>
          </a:prstGeom>
          <a:noFill/>
          <a:ln>
            <a:noFill/>
          </a:ln>
        </p:spPr>
        <p:txBody>
          <a:bodyPr spcFirstLastPara="1" wrap="square" lIns="91425" tIns="91425" rIns="91425" bIns="91425" anchor="t" anchorCtr="0">
            <a:noAutofit/>
          </a:bodyPr>
          <a:lstStyle>
            <a:lvl1pPr lvl="0" algn="r">
              <a:buNone/>
              <a:defRPr sz="1000">
                <a:solidFill>
                  <a:srgbClr val="1D1D1B"/>
                </a:solidFill>
                <a:latin typeface="Lora"/>
                <a:ea typeface="Lora"/>
                <a:cs typeface="Lora"/>
                <a:sym typeface="Lora"/>
              </a:defRPr>
            </a:lvl1pPr>
            <a:lvl2pPr lvl="1" algn="r">
              <a:buNone/>
              <a:defRPr sz="1000">
                <a:solidFill>
                  <a:srgbClr val="1D1D1B"/>
                </a:solidFill>
                <a:latin typeface="Lora"/>
                <a:ea typeface="Lora"/>
                <a:cs typeface="Lora"/>
                <a:sym typeface="Lora"/>
              </a:defRPr>
            </a:lvl2pPr>
            <a:lvl3pPr lvl="2" algn="r">
              <a:buNone/>
              <a:defRPr sz="1000">
                <a:solidFill>
                  <a:srgbClr val="1D1D1B"/>
                </a:solidFill>
                <a:latin typeface="Lora"/>
                <a:ea typeface="Lora"/>
                <a:cs typeface="Lora"/>
                <a:sym typeface="Lora"/>
              </a:defRPr>
            </a:lvl3pPr>
            <a:lvl4pPr lvl="3" algn="r">
              <a:buNone/>
              <a:defRPr sz="1000">
                <a:solidFill>
                  <a:srgbClr val="1D1D1B"/>
                </a:solidFill>
                <a:latin typeface="Lora"/>
                <a:ea typeface="Lora"/>
                <a:cs typeface="Lora"/>
                <a:sym typeface="Lora"/>
              </a:defRPr>
            </a:lvl4pPr>
            <a:lvl5pPr lvl="4" algn="r">
              <a:buNone/>
              <a:defRPr sz="1000">
                <a:solidFill>
                  <a:srgbClr val="1D1D1B"/>
                </a:solidFill>
                <a:latin typeface="Lora"/>
                <a:ea typeface="Lora"/>
                <a:cs typeface="Lora"/>
                <a:sym typeface="Lora"/>
              </a:defRPr>
            </a:lvl5pPr>
            <a:lvl6pPr lvl="5" algn="r">
              <a:buNone/>
              <a:defRPr sz="1000">
                <a:solidFill>
                  <a:srgbClr val="1D1D1B"/>
                </a:solidFill>
                <a:latin typeface="Lora"/>
                <a:ea typeface="Lora"/>
                <a:cs typeface="Lora"/>
                <a:sym typeface="Lora"/>
              </a:defRPr>
            </a:lvl6pPr>
            <a:lvl7pPr lvl="6" algn="r">
              <a:buNone/>
              <a:defRPr sz="1000">
                <a:solidFill>
                  <a:srgbClr val="1D1D1B"/>
                </a:solidFill>
                <a:latin typeface="Lora"/>
                <a:ea typeface="Lora"/>
                <a:cs typeface="Lora"/>
                <a:sym typeface="Lora"/>
              </a:defRPr>
            </a:lvl7pPr>
            <a:lvl8pPr lvl="7" algn="r">
              <a:buNone/>
              <a:defRPr sz="1000">
                <a:solidFill>
                  <a:srgbClr val="1D1D1B"/>
                </a:solidFill>
                <a:latin typeface="Lora"/>
                <a:ea typeface="Lora"/>
                <a:cs typeface="Lora"/>
                <a:sym typeface="Lora"/>
              </a:defRPr>
            </a:lvl8pPr>
            <a:lvl9pPr lvl="8" algn="r">
              <a:buNone/>
              <a:defRPr sz="1000">
                <a:solidFill>
                  <a:srgbClr val="1D1D1B"/>
                </a:solidFill>
                <a:latin typeface="Lora"/>
                <a:ea typeface="Lora"/>
                <a:cs typeface="Lora"/>
                <a:sym typeface="Lora"/>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7"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2"/>
          <p:cNvSpPr txBox="1">
            <a:spLocks noGrp="1"/>
          </p:cNvSpPr>
          <p:nvPr>
            <p:ph type="ctrTitle"/>
          </p:nvPr>
        </p:nvSpPr>
        <p:spPr>
          <a:xfrm>
            <a:off x="996630" y="2003888"/>
            <a:ext cx="6147138" cy="1159800"/>
          </a:xfrm>
          <a:prstGeom prst="rect">
            <a:avLst/>
          </a:prstGeom>
        </p:spPr>
        <p:txBody>
          <a:bodyPr spcFirstLastPara="1" wrap="square" lIns="91425" tIns="91425" rIns="91425" bIns="91425" anchor="b" anchorCtr="0">
            <a:noAutofit/>
          </a:bodyPr>
          <a:lstStyle/>
          <a:p>
            <a:pPr lvl="0"/>
            <a:r>
              <a:rPr lang="en-US" dirty="0"/>
              <a:t>REMEDIES TO OVERCOME SICKNESS</a:t>
            </a:r>
            <a:endParaRPr/>
          </a:p>
        </p:txBody>
      </p:sp>
      <p:cxnSp>
        <p:nvCxnSpPr>
          <p:cNvPr id="12" name="Google Shape;185;p21"/>
          <p:cNvCxnSpPr/>
          <p:nvPr/>
        </p:nvCxnSpPr>
        <p:spPr>
          <a:xfrm>
            <a:off x="-6450" y="1131725"/>
            <a:ext cx="9150600" cy="0"/>
          </a:xfrm>
          <a:prstGeom prst="straightConnector1">
            <a:avLst/>
          </a:prstGeom>
          <a:noFill/>
          <a:ln w="9525" cap="flat" cmpd="sng">
            <a:solidFill>
              <a:srgbClr val="CCCCCC"/>
            </a:solidFill>
            <a:prstDash val="solid"/>
            <a:round/>
            <a:headEnd type="none" w="med" len="med"/>
            <a:tailEnd type="none" w="med" len="med"/>
          </a:ln>
        </p:spPr>
      </p:cxnSp>
      <p:sp>
        <p:nvSpPr>
          <p:cNvPr id="13" name="Google Shape;187;p21"/>
          <p:cNvSpPr/>
          <p:nvPr/>
        </p:nvSpPr>
        <p:spPr>
          <a:xfrm>
            <a:off x="625400" y="736700"/>
            <a:ext cx="790200" cy="790200"/>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71538" y="214296"/>
            <a:ext cx="5072098" cy="436562"/>
          </a:xfrm>
        </p:spPr>
        <p:txBody>
          <a:bodyPr/>
          <a:lstStyle/>
          <a:p>
            <a:r>
              <a:rPr lang="en-IN" sz="2400" dirty="0"/>
              <a:t>Role of commercial banks</a:t>
            </a:r>
          </a:p>
        </p:txBody>
      </p:sp>
      <p:sp>
        <p:nvSpPr>
          <p:cNvPr id="3" name="Text Placeholder 2"/>
          <p:cNvSpPr>
            <a:spLocks noGrp="1"/>
          </p:cNvSpPr>
          <p:nvPr>
            <p:ph type="body" idx="4294967295"/>
          </p:nvPr>
        </p:nvSpPr>
        <p:spPr>
          <a:xfrm>
            <a:off x="1000100" y="642924"/>
            <a:ext cx="8143900" cy="4286280"/>
          </a:xfrm>
        </p:spPr>
        <p:txBody>
          <a:bodyPr/>
          <a:lstStyle/>
          <a:p>
            <a:pPr>
              <a:buNone/>
            </a:pPr>
            <a:r>
              <a:rPr lang="en-IN" dirty="0"/>
              <a:t>Commercial banks can support sick unit in the following ways: </a:t>
            </a:r>
          </a:p>
          <a:p>
            <a:r>
              <a:rPr lang="en-IN" dirty="0"/>
              <a:t>Curtailing sickness. </a:t>
            </a:r>
          </a:p>
          <a:p>
            <a:r>
              <a:rPr lang="en-IN" dirty="0"/>
              <a:t>Feedback from commercial banks. </a:t>
            </a:r>
          </a:p>
          <a:p>
            <a:r>
              <a:rPr lang="en-IN" dirty="0"/>
              <a:t>Market intelligence. </a:t>
            </a:r>
          </a:p>
          <a:p>
            <a:r>
              <a:rPr lang="en-IN" dirty="0"/>
              <a:t>Timely disbursement. </a:t>
            </a:r>
          </a:p>
          <a:p>
            <a:r>
              <a:rPr lang="en-IN" dirty="0"/>
              <a:t>Vigilant appropriate appraisal. </a:t>
            </a:r>
          </a:p>
          <a:p>
            <a:r>
              <a:rPr lang="en-IN" dirty="0"/>
              <a:t>Training program for bank staff. </a:t>
            </a:r>
          </a:p>
          <a:p>
            <a:r>
              <a:rPr lang="en-IN" dirty="0"/>
              <a:t>Warning signals. </a:t>
            </a:r>
          </a:p>
          <a:p>
            <a:endParaRPr lang="en-IN" dirty="0"/>
          </a:p>
          <a:p>
            <a:endParaRPr lang="en-IN" dirty="0"/>
          </a:p>
        </p:txBody>
      </p:sp>
      <p:cxnSp>
        <p:nvCxnSpPr>
          <p:cNvPr id="4" name="Google Shape;185;p21"/>
          <p:cNvCxnSpPr/>
          <p:nvPr/>
        </p:nvCxnSpPr>
        <p:spPr>
          <a:xfrm>
            <a:off x="-6600" y="642924"/>
            <a:ext cx="9150600" cy="0"/>
          </a:xfrm>
          <a:prstGeom prst="straightConnector1">
            <a:avLst/>
          </a:prstGeom>
          <a:noFill/>
          <a:ln w="9525" cap="flat" cmpd="sng">
            <a:solidFill>
              <a:srgbClr val="CCCCCC"/>
            </a:solidFill>
            <a:prstDash val="solid"/>
            <a:round/>
            <a:headEnd type="none" w="med" len="med"/>
            <a:tailEnd type="none" w="med" len="med"/>
          </a:ln>
        </p:spPr>
      </p:cxnSp>
      <p:sp>
        <p:nvSpPr>
          <p:cNvPr id="5" name="Google Shape;187;p21"/>
          <p:cNvSpPr/>
          <p:nvPr/>
        </p:nvSpPr>
        <p:spPr>
          <a:xfrm>
            <a:off x="214282" y="214296"/>
            <a:ext cx="790200" cy="785818"/>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oogle Shape;185;p21"/>
          <p:cNvCxnSpPr/>
          <p:nvPr/>
        </p:nvCxnSpPr>
        <p:spPr>
          <a:xfrm>
            <a:off x="-6600" y="642924"/>
            <a:ext cx="9150600" cy="0"/>
          </a:xfrm>
          <a:prstGeom prst="straightConnector1">
            <a:avLst/>
          </a:prstGeom>
          <a:noFill/>
          <a:ln w="9525" cap="flat" cmpd="sng">
            <a:solidFill>
              <a:srgbClr val="CCCCCC"/>
            </a:solidFill>
            <a:prstDash val="solid"/>
            <a:round/>
            <a:headEnd type="none" w="med" len="med"/>
            <a:tailEnd type="none" w="med" len="med"/>
          </a:ln>
        </p:spPr>
      </p:cxnSp>
      <p:sp>
        <p:nvSpPr>
          <p:cNvPr id="6" name="Google Shape;187;p21"/>
          <p:cNvSpPr/>
          <p:nvPr/>
        </p:nvSpPr>
        <p:spPr>
          <a:xfrm>
            <a:off x="214282" y="214296"/>
            <a:ext cx="790200" cy="785818"/>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 Placeholder 2"/>
          <p:cNvSpPr txBox="1">
            <a:spLocks/>
          </p:cNvSpPr>
          <p:nvPr/>
        </p:nvSpPr>
        <p:spPr>
          <a:xfrm>
            <a:off x="785786" y="857220"/>
            <a:ext cx="8143900" cy="4286280"/>
          </a:xfrm>
          <a:prstGeom prst="rect">
            <a:avLst/>
          </a:prstGeom>
          <a:noFill/>
          <a:ln>
            <a:noFill/>
          </a:ln>
        </p:spPr>
        <p:txBody>
          <a:bodyPr spcFirstLastPara="1" wrap="square" lIns="91425" tIns="91425" rIns="91425" bIns="91425" anchor="t" anchorCtr="0">
            <a:noAutofit/>
          </a:bodyPr>
          <a:lstStyle/>
          <a:p>
            <a:pPr marL="457200" lvl="0" indent="-381000">
              <a:spcBef>
                <a:spcPts val="600"/>
              </a:spcBef>
              <a:buClr>
                <a:schemeClr val="accent1"/>
              </a:buClr>
              <a:buSzPts val="2400"/>
              <a:buFont typeface="Quattrocento Sans"/>
              <a:buChar char="◉"/>
            </a:pPr>
            <a:r>
              <a:rPr lang="en-IN" sz="2000" dirty="0">
                <a:latin typeface="Lora" charset="0"/>
              </a:rPr>
              <a:t>Various concessions:</a:t>
            </a:r>
          </a:p>
          <a:p>
            <a:pPr marL="457200" indent="-457200">
              <a:buFont typeface="+mj-lt"/>
              <a:buAutoNum type="alphaLcParenR"/>
            </a:pPr>
            <a:r>
              <a:rPr lang="en-IN" sz="2000" dirty="0">
                <a:latin typeface="Lora" charset="0"/>
              </a:rPr>
              <a:t>Granting </a:t>
            </a:r>
            <a:r>
              <a:rPr lang="en-IN" sz="2000" u="sng" dirty="0">
                <a:latin typeface="Lora" charset="0"/>
              </a:rPr>
              <a:t>additional working capital</a:t>
            </a:r>
            <a:r>
              <a:rPr lang="en-IN" sz="2000" dirty="0">
                <a:latin typeface="Lora" charset="0"/>
              </a:rPr>
              <a:t>. </a:t>
            </a:r>
          </a:p>
          <a:p>
            <a:pPr marL="457200" indent="-457200">
              <a:buFont typeface="+mj-lt"/>
              <a:buAutoNum type="alphaLcParenR"/>
            </a:pPr>
            <a:r>
              <a:rPr lang="en-IN" sz="2000" dirty="0">
                <a:latin typeface="Lora" charset="0"/>
              </a:rPr>
              <a:t>Recovery of interest </a:t>
            </a:r>
            <a:r>
              <a:rPr lang="en-IN" sz="2000" b="1" dirty="0">
                <a:latin typeface="Lora" charset="0"/>
              </a:rPr>
              <a:t>at reduced rates. </a:t>
            </a:r>
          </a:p>
          <a:p>
            <a:pPr marL="457200" indent="-457200">
              <a:buFont typeface="+mj-lt"/>
              <a:buAutoNum type="alphaLcParenR"/>
            </a:pPr>
            <a:r>
              <a:rPr lang="en-IN" sz="2000" dirty="0">
                <a:latin typeface="Lora" charset="0"/>
              </a:rPr>
              <a:t>Freezing a part of understanding in the accounts of these units. </a:t>
            </a:r>
          </a:p>
          <a:p>
            <a:pPr marL="457200" indent="-457200">
              <a:buFont typeface="+mj-lt"/>
              <a:buAutoNum type="alphaLcParenR"/>
            </a:pPr>
            <a:r>
              <a:rPr lang="en-IN" sz="2000" dirty="0">
                <a:latin typeface="Lora" charset="0"/>
              </a:rPr>
              <a:t>Formation of sick industrial </a:t>
            </a:r>
            <a:r>
              <a:rPr lang="en-IN" sz="2000" dirty="0">
                <a:effectLst>
                  <a:outerShdw blurRad="38100" dist="38100" dir="2700000" algn="tl">
                    <a:srgbClr val="000000">
                      <a:alpha val="43137"/>
                    </a:srgbClr>
                  </a:outerShdw>
                </a:effectLst>
                <a:latin typeface="Lora" charset="0"/>
              </a:rPr>
              <a:t>undertaking cell. </a:t>
            </a:r>
          </a:p>
          <a:p>
            <a:pPr marL="457200" indent="-457200">
              <a:buFont typeface="+mj-lt"/>
              <a:buAutoNum type="alphaLcParenR"/>
            </a:pPr>
            <a:r>
              <a:rPr lang="en-IN" sz="2000" dirty="0">
                <a:latin typeface="Lora" charset="0"/>
              </a:rPr>
              <a:t>Formation of state level inter institutional committees. </a:t>
            </a:r>
          </a:p>
          <a:p>
            <a:pPr marL="457200" indent="-457200">
              <a:buFont typeface="+mj-lt"/>
              <a:buAutoNum type="alphaLcParenR"/>
            </a:pPr>
            <a:r>
              <a:rPr lang="en-IN" sz="2000" dirty="0">
                <a:latin typeface="Lora" charset="0"/>
              </a:rPr>
              <a:t>Formation of standing coordinating committee constituted by RBI for coordinating various issues related to commercial banks and term lending institutions. </a:t>
            </a:r>
          </a:p>
          <a:p>
            <a:pPr marL="457200" indent="-457200">
              <a:buFont typeface="+mj-lt"/>
              <a:buAutoNum type="alphaLcParenR"/>
            </a:pPr>
            <a:r>
              <a:rPr lang="en-IN" sz="2000" dirty="0">
                <a:latin typeface="Lora" charset="0"/>
              </a:rPr>
              <a:t>Defining the special cell within rehabilitation financial division </a:t>
            </a:r>
            <a:r>
              <a:rPr lang="en-IN" sz="2000" dirty="0">
                <a:highlight>
                  <a:srgbClr val="FFFF00"/>
                </a:highlight>
                <a:latin typeface="Lora" charset="0"/>
              </a:rPr>
              <a:t>of IDBI.</a:t>
            </a:r>
          </a:p>
          <a:p>
            <a:pPr marL="457200" lvl="0" indent="-381000">
              <a:spcBef>
                <a:spcPts val="600"/>
              </a:spcBef>
              <a:buClr>
                <a:schemeClr val="accent1"/>
              </a:buClr>
              <a:buSzPts val="2400"/>
            </a:pPr>
            <a:endParaRPr lang="en-IN" sz="2000" dirty="0">
              <a:latin typeface="Lora" charset="0"/>
            </a:endParaRPr>
          </a:p>
          <a:p>
            <a:pPr marL="457200" lvl="0" indent="-381000">
              <a:spcBef>
                <a:spcPts val="600"/>
              </a:spcBef>
              <a:buClr>
                <a:schemeClr val="accent1"/>
              </a:buClr>
              <a:buSzPts val="2400"/>
            </a:pPr>
            <a:endParaRPr kumimoji="0" lang="en-IN" sz="2000" b="0" i="0" u="none" strike="noStrike" kern="0" cap="none" spc="0" normalizeH="0" baseline="0" noProof="0" dirty="0">
              <a:ln>
                <a:noFill/>
              </a:ln>
              <a:solidFill>
                <a:schemeClr val="dk1"/>
              </a:solidFill>
              <a:effectLst/>
              <a:uLnTx/>
              <a:uFillTx/>
              <a:latin typeface="Quattrocento Sans"/>
              <a:ea typeface="Quattrocento Sans"/>
              <a:cs typeface="Quattrocento Sans"/>
              <a:sym typeface="Quattrocento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71538" y="214296"/>
            <a:ext cx="5214974" cy="436562"/>
          </a:xfrm>
        </p:spPr>
        <p:txBody>
          <a:bodyPr/>
          <a:lstStyle/>
          <a:p>
            <a:r>
              <a:rPr lang="en-IN" sz="2400" dirty="0"/>
              <a:t>Role of Financial Institutions</a:t>
            </a:r>
          </a:p>
        </p:txBody>
      </p:sp>
      <p:sp>
        <p:nvSpPr>
          <p:cNvPr id="3" name="Text Placeholder 2"/>
          <p:cNvSpPr>
            <a:spLocks noGrp="1"/>
          </p:cNvSpPr>
          <p:nvPr>
            <p:ph type="body" idx="4294967295"/>
          </p:nvPr>
        </p:nvSpPr>
        <p:spPr>
          <a:xfrm>
            <a:off x="857224" y="714362"/>
            <a:ext cx="8286776" cy="3254375"/>
          </a:xfrm>
        </p:spPr>
        <p:txBody>
          <a:bodyPr/>
          <a:lstStyle/>
          <a:p>
            <a:pPr>
              <a:buNone/>
            </a:pPr>
            <a:r>
              <a:rPr lang="en-US" dirty="0"/>
              <a:t>Many </a:t>
            </a:r>
            <a:r>
              <a:rPr lang="en-US" b="1" dirty="0">
                <a:solidFill>
                  <a:srgbClr val="FF0000"/>
                </a:solidFill>
              </a:rPr>
              <a:t>industrial projects are born sick </a:t>
            </a:r>
            <a:r>
              <a:rPr lang="en-US" dirty="0"/>
              <a:t>because either suitable appraisal has not been done or market survey has not been carried out while permitting term loan to an entrepreneur. </a:t>
            </a:r>
          </a:p>
          <a:p>
            <a:pPr>
              <a:buNone/>
            </a:pPr>
            <a:r>
              <a:rPr lang="en-US" dirty="0"/>
              <a:t>The role of financial institution in the prevention of sickness are as follows:</a:t>
            </a:r>
            <a:endParaRPr lang="en-IN" dirty="0"/>
          </a:p>
          <a:p>
            <a:r>
              <a:rPr lang="en-IN" dirty="0"/>
              <a:t>Banning industries. </a:t>
            </a:r>
          </a:p>
          <a:p>
            <a:r>
              <a:rPr lang="en-IN" dirty="0"/>
              <a:t>Machinery and equipment. </a:t>
            </a:r>
          </a:p>
          <a:p>
            <a:r>
              <a:rPr lang="en-IN" dirty="0"/>
              <a:t>Management appraisal. </a:t>
            </a:r>
          </a:p>
          <a:p>
            <a:r>
              <a:rPr lang="en-IN" dirty="0"/>
              <a:t>Satisfactory implementation</a:t>
            </a:r>
          </a:p>
          <a:p>
            <a:endParaRPr lang="en-IN" dirty="0"/>
          </a:p>
        </p:txBody>
      </p:sp>
      <p:cxnSp>
        <p:nvCxnSpPr>
          <p:cNvPr id="5" name="Google Shape;185;p21"/>
          <p:cNvCxnSpPr/>
          <p:nvPr/>
        </p:nvCxnSpPr>
        <p:spPr>
          <a:xfrm>
            <a:off x="-6600" y="642924"/>
            <a:ext cx="9150600" cy="0"/>
          </a:xfrm>
          <a:prstGeom prst="straightConnector1">
            <a:avLst/>
          </a:prstGeom>
          <a:noFill/>
          <a:ln w="9525" cap="flat" cmpd="sng">
            <a:solidFill>
              <a:srgbClr val="CCCCCC"/>
            </a:solidFill>
            <a:prstDash val="solid"/>
            <a:round/>
            <a:headEnd type="none" w="med" len="med"/>
            <a:tailEnd type="none" w="med" len="med"/>
          </a:ln>
        </p:spPr>
      </p:cxnSp>
      <p:sp>
        <p:nvSpPr>
          <p:cNvPr id="6" name="Google Shape;187;p21"/>
          <p:cNvSpPr/>
          <p:nvPr/>
        </p:nvSpPr>
        <p:spPr>
          <a:xfrm>
            <a:off x="214282" y="214296"/>
            <a:ext cx="790200" cy="785818"/>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71472" y="0"/>
            <a:ext cx="7762875" cy="436562"/>
          </a:xfrm>
        </p:spPr>
        <p:txBody>
          <a:bodyPr/>
          <a:lstStyle/>
          <a:p>
            <a:r>
              <a:rPr lang="en-IN" sz="2400" dirty="0"/>
              <a:t>Role of Entrepreneur/ Management</a:t>
            </a:r>
          </a:p>
        </p:txBody>
      </p:sp>
      <p:sp>
        <p:nvSpPr>
          <p:cNvPr id="3" name="Text Placeholder 2"/>
          <p:cNvSpPr>
            <a:spLocks noGrp="1"/>
          </p:cNvSpPr>
          <p:nvPr>
            <p:ph type="body" idx="4294967295"/>
          </p:nvPr>
        </p:nvSpPr>
        <p:spPr>
          <a:xfrm>
            <a:off x="0" y="428592"/>
            <a:ext cx="9144000" cy="4714908"/>
          </a:xfrm>
        </p:spPr>
        <p:txBody>
          <a:bodyPr/>
          <a:lstStyle/>
          <a:p>
            <a:r>
              <a:rPr lang="en-IN" sz="2000" dirty="0">
                <a:highlight>
                  <a:srgbClr val="FFFF00"/>
                </a:highlight>
              </a:rPr>
              <a:t>Identification </a:t>
            </a:r>
            <a:r>
              <a:rPr lang="en-IN" sz="2000" dirty="0"/>
              <a:t>of </a:t>
            </a:r>
            <a:r>
              <a:rPr lang="en-IN" sz="2000" b="1" dirty="0">
                <a:solidFill>
                  <a:srgbClr val="FF0000"/>
                </a:solidFill>
                <a:effectLst>
                  <a:outerShdw blurRad="38100" dist="38100" dir="2700000" algn="tl">
                    <a:srgbClr val="000000">
                      <a:alpha val="43137"/>
                    </a:srgbClr>
                  </a:outerShdw>
                </a:effectLst>
              </a:rPr>
              <a:t>internal causes </a:t>
            </a:r>
            <a:r>
              <a:rPr lang="en-IN" sz="2000" dirty="0"/>
              <a:t>that have led to the sickness and should try to overcome that at the earliest. </a:t>
            </a:r>
          </a:p>
          <a:p>
            <a:r>
              <a:rPr lang="en-US" sz="2000" dirty="0"/>
              <a:t>Appoint a right </a:t>
            </a:r>
            <a:r>
              <a:rPr lang="en-US" sz="2000" dirty="0">
                <a:highlight>
                  <a:srgbClr val="FFFF00"/>
                </a:highlight>
              </a:rPr>
              <a:t>board or management team</a:t>
            </a:r>
            <a:r>
              <a:rPr lang="en-US" sz="2000" dirty="0"/>
              <a:t>, from various disciplines and functions, in order to formalize effective strategies to come of sickness.</a:t>
            </a:r>
            <a:endParaRPr lang="en-IN" sz="2000" dirty="0"/>
          </a:p>
          <a:p>
            <a:r>
              <a:rPr lang="en-IN" sz="2000" dirty="0"/>
              <a:t>The entrepreneur should effectively </a:t>
            </a:r>
            <a:r>
              <a:rPr lang="en-IN" sz="2000" b="1" u="sng" dirty="0"/>
              <a:t>use the finance </a:t>
            </a:r>
            <a:r>
              <a:rPr lang="en-IN" sz="2000" dirty="0"/>
              <a:t>of the company. </a:t>
            </a:r>
          </a:p>
          <a:p>
            <a:r>
              <a:rPr lang="en-IN" sz="2000" dirty="0"/>
              <a:t>He should introduce methodologies in order to reduce cost drastically. </a:t>
            </a:r>
          </a:p>
          <a:p>
            <a:r>
              <a:rPr lang="en-IN" sz="2000" dirty="0"/>
              <a:t>He should try to build strategies that can retain the existing customers. </a:t>
            </a:r>
          </a:p>
          <a:p>
            <a:r>
              <a:rPr lang="en-IN" sz="2000" dirty="0"/>
              <a:t>He should rectify and overcome any financial </a:t>
            </a:r>
            <a:r>
              <a:rPr lang="en-IN" sz="2000" dirty="0">
                <a:highlight>
                  <a:srgbClr val="FFFF00"/>
                </a:highlight>
              </a:rPr>
              <a:t>personnel, managerial, marketing c</a:t>
            </a:r>
            <a:r>
              <a:rPr lang="en-IN" sz="2000" dirty="0"/>
              <a:t>hallenges at the right time. </a:t>
            </a:r>
          </a:p>
          <a:p>
            <a:r>
              <a:rPr lang="en-IN" sz="2000" dirty="0"/>
              <a:t>He should take his </a:t>
            </a:r>
            <a:r>
              <a:rPr lang="en-IN" sz="2000" b="1" u="sng" dirty="0"/>
              <a:t>banker </a:t>
            </a:r>
            <a:r>
              <a:rPr lang="en-IN" sz="2000" b="1" u="sng" dirty="0">
                <a:highlight>
                  <a:srgbClr val="FFFF00"/>
                </a:highlight>
              </a:rPr>
              <a:t>and financial institutions into confidence</a:t>
            </a:r>
            <a:r>
              <a:rPr lang="en-IN" sz="2000" dirty="0"/>
              <a:t>. </a:t>
            </a:r>
          </a:p>
          <a:p>
            <a:r>
              <a:rPr lang="en-IN" sz="2000" dirty="0"/>
              <a:t>He should take a </a:t>
            </a:r>
            <a:r>
              <a:rPr lang="en-IN" sz="2000" b="1" u="sng" dirty="0">
                <a:effectLst>
                  <a:outerShdw blurRad="38100" dist="38100" dir="2700000" algn="tl">
                    <a:srgbClr val="000000">
                      <a:alpha val="43137"/>
                    </a:srgbClr>
                  </a:outerShdw>
                </a:effectLst>
              </a:rPr>
              <a:t>decision at the right time </a:t>
            </a:r>
            <a:r>
              <a:rPr lang="en-IN" sz="2000" dirty="0"/>
              <a:t>whether it is possible to make the sick units successful or not. If the investment is not viable, a decision should be taken to either merge or sell the sick unit to some other company.</a:t>
            </a:r>
          </a:p>
          <a:p>
            <a:endParaRPr lang="en-IN" sz="2000" dirty="0"/>
          </a:p>
        </p:txBody>
      </p:sp>
      <p:cxnSp>
        <p:nvCxnSpPr>
          <p:cNvPr id="5" name="Google Shape;185;p21"/>
          <p:cNvCxnSpPr/>
          <p:nvPr/>
        </p:nvCxnSpPr>
        <p:spPr>
          <a:xfrm>
            <a:off x="-6600" y="357172"/>
            <a:ext cx="9150600" cy="0"/>
          </a:xfrm>
          <a:prstGeom prst="straightConnector1">
            <a:avLst/>
          </a:prstGeom>
          <a:noFill/>
          <a:ln w="9525" cap="flat" cmpd="sng">
            <a:solidFill>
              <a:srgbClr val="CCCCCC"/>
            </a:solidFill>
            <a:prstDash val="solid"/>
            <a:round/>
            <a:headEnd type="none" w="med" len="med"/>
            <a:tailEnd type="none" w="med" len="med"/>
          </a:ln>
        </p:spPr>
      </p:cxnSp>
      <p:sp>
        <p:nvSpPr>
          <p:cNvPr id="6" name="Google Shape;187;p21"/>
          <p:cNvSpPr/>
          <p:nvPr/>
        </p:nvSpPr>
        <p:spPr>
          <a:xfrm>
            <a:off x="214282" y="214296"/>
            <a:ext cx="357190" cy="357190"/>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00100" y="214296"/>
            <a:ext cx="3878263" cy="436562"/>
          </a:xfrm>
        </p:spPr>
        <p:txBody>
          <a:bodyPr/>
          <a:lstStyle/>
          <a:p>
            <a:r>
              <a:rPr lang="en-IN" sz="2400" dirty="0"/>
              <a:t> Role of government</a:t>
            </a:r>
          </a:p>
        </p:txBody>
      </p:sp>
      <p:sp>
        <p:nvSpPr>
          <p:cNvPr id="3" name="Text Placeholder 2"/>
          <p:cNvSpPr>
            <a:spLocks noGrp="1"/>
          </p:cNvSpPr>
          <p:nvPr>
            <p:ph type="body" idx="4294967295"/>
          </p:nvPr>
        </p:nvSpPr>
        <p:spPr>
          <a:xfrm>
            <a:off x="1071538" y="714362"/>
            <a:ext cx="6810375" cy="3111500"/>
          </a:xfrm>
        </p:spPr>
        <p:txBody>
          <a:bodyPr/>
          <a:lstStyle/>
          <a:p>
            <a:r>
              <a:rPr lang="en-IN" dirty="0"/>
              <a:t>Changes in industrial policy. </a:t>
            </a:r>
          </a:p>
          <a:p>
            <a:r>
              <a:rPr lang="en-IN" dirty="0"/>
              <a:t>Financial support. </a:t>
            </a:r>
          </a:p>
          <a:p>
            <a:r>
              <a:rPr lang="en-IN" dirty="0"/>
              <a:t>Administrative ministries. </a:t>
            </a:r>
          </a:p>
          <a:p>
            <a:r>
              <a:rPr lang="en-IN" dirty="0"/>
              <a:t>Taking over of sick unit. </a:t>
            </a:r>
          </a:p>
          <a:p>
            <a:r>
              <a:rPr lang="en-IN" dirty="0"/>
              <a:t>BIFR. </a:t>
            </a:r>
          </a:p>
          <a:p>
            <a:r>
              <a:rPr lang="en-IN" dirty="0"/>
              <a:t>IIBI. </a:t>
            </a:r>
          </a:p>
          <a:p>
            <a:r>
              <a:rPr lang="en-IN" dirty="0"/>
              <a:t>SIDF. </a:t>
            </a:r>
          </a:p>
          <a:p>
            <a:r>
              <a:rPr lang="en-IN" dirty="0"/>
              <a:t>Modernization fund. </a:t>
            </a:r>
          </a:p>
          <a:p>
            <a:r>
              <a:rPr lang="en-IN" dirty="0"/>
              <a:t>Policy measures.</a:t>
            </a:r>
          </a:p>
          <a:p>
            <a:endParaRPr lang="en-IN" dirty="0"/>
          </a:p>
        </p:txBody>
      </p:sp>
      <p:cxnSp>
        <p:nvCxnSpPr>
          <p:cNvPr id="5" name="Google Shape;185;p21"/>
          <p:cNvCxnSpPr/>
          <p:nvPr/>
        </p:nvCxnSpPr>
        <p:spPr>
          <a:xfrm>
            <a:off x="-6600" y="642924"/>
            <a:ext cx="9150600" cy="0"/>
          </a:xfrm>
          <a:prstGeom prst="straightConnector1">
            <a:avLst/>
          </a:prstGeom>
          <a:noFill/>
          <a:ln w="9525" cap="flat" cmpd="sng">
            <a:solidFill>
              <a:srgbClr val="CCCCCC"/>
            </a:solidFill>
            <a:prstDash val="solid"/>
            <a:round/>
            <a:headEnd type="none" w="med" len="med"/>
            <a:tailEnd type="none" w="med" len="med"/>
          </a:ln>
        </p:spPr>
      </p:cxnSp>
      <p:sp>
        <p:nvSpPr>
          <p:cNvPr id="6" name="Google Shape;187;p21"/>
          <p:cNvSpPr/>
          <p:nvPr/>
        </p:nvSpPr>
        <p:spPr>
          <a:xfrm>
            <a:off x="214282" y="214296"/>
            <a:ext cx="790200" cy="785818"/>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cxnSp>
        <p:nvCxnSpPr>
          <p:cNvPr id="395" name="Google Shape;395;p36"/>
          <p:cNvCxnSpPr/>
          <p:nvPr/>
        </p:nvCxnSpPr>
        <p:spPr>
          <a:xfrm>
            <a:off x="6450" y="1428750"/>
            <a:ext cx="2397300" cy="0"/>
          </a:xfrm>
          <a:prstGeom prst="straightConnector1">
            <a:avLst/>
          </a:prstGeom>
          <a:noFill/>
          <a:ln w="9525" cap="flat" cmpd="sng">
            <a:solidFill>
              <a:srgbClr val="CCCCCC"/>
            </a:solidFill>
            <a:prstDash val="solid"/>
            <a:round/>
            <a:headEnd type="none" w="med" len="med"/>
            <a:tailEnd type="none" w="med" len="med"/>
          </a:ln>
        </p:spPr>
      </p:cxnSp>
      <p:sp>
        <p:nvSpPr>
          <p:cNvPr id="396" name="Google Shape;396;p36"/>
          <p:cNvSpPr txBox="1">
            <a:spLocks noGrp="1"/>
          </p:cNvSpPr>
          <p:nvPr>
            <p:ph type="ctrTitle" idx="4294967295"/>
          </p:nvPr>
        </p:nvSpPr>
        <p:spPr>
          <a:xfrm>
            <a:off x="2371625" y="816550"/>
            <a:ext cx="4908000" cy="11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6000"/>
              <a:t>Thanks!</a:t>
            </a:r>
            <a:endParaRPr sz="6000"/>
          </a:p>
        </p:txBody>
      </p:sp>
      <p:cxnSp>
        <p:nvCxnSpPr>
          <p:cNvPr id="397" name="Google Shape;397;p36"/>
          <p:cNvCxnSpPr/>
          <p:nvPr/>
        </p:nvCxnSpPr>
        <p:spPr>
          <a:xfrm>
            <a:off x="5589800" y="1428750"/>
            <a:ext cx="3554100" cy="0"/>
          </a:xfrm>
          <a:prstGeom prst="straightConnector1">
            <a:avLst/>
          </a:prstGeom>
          <a:noFill/>
          <a:ln w="9525" cap="flat" cmpd="sng">
            <a:solidFill>
              <a:srgbClr val="CCCCCC"/>
            </a:solidFill>
            <a:prstDash val="solid"/>
            <a:round/>
            <a:headEnd type="none" w="med" len="med"/>
            <a:tailEnd type="none" w="med" len="med"/>
          </a:ln>
        </p:spPr>
      </p:cxnSp>
      <p:sp>
        <p:nvSpPr>
          <p:cNvPr id="398" name="Google Shape;398;p36"/>
          <p:cNvSpPr/>
          <p:nvPr/>
        </p:nvSpPr>
        <p:spPr>
          <a:xfrm>
            <a:off x="831925" y="859175"/>
            <a:ext cx="1139100" cy="1139100"/>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9" name="Google Shape;399;p36"/>
          <p:cNvGrpSpPr/>
          <p:nvPr/>
        </p:nvGrpSpPr>
        <p:grpSpPr>
          <a:xfrm>
            <a:off x="1148888" y="1190759"/>
            <a:ext cx="505722" cy="475767"/>
            <a:chOff x="5972700" y="2330200"/>
            <a:chExt cx="411625" cy="387275"/>
          </a:xfrm>
        </p:grpSpPr>
        <p:sp>
          <p:nvSpPr>
            <p:cNvPr id="400" name="Google Shape;400;p36"/>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6"/>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70;p20"/>
          <p:cNvSpPr txBox="1">
            <a:spLocks/>
          </p:cNvSpPr>
          <p:nvPr/>
        </p:nvSpPr>
        <p:spPr>
          <a:xfrm>
            <a:off x="214282" y="571486"/>
            <a:ext cx="8929718" cy="435600"/>
          </a:xfrm>
          <a:prstGeom prst="rect">
            <a:avLst/>
          </a:prstGeom>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600" dirty="0">
                <a:latin typeface="Lora" charset="0"/>
              </a:rPr>
              <a:t>Micro, small and medium enterprises development (MSMED) Act, 2006 defines the micro, small and medium enterprises as:</a:t>
            </a:r>
            <a:endParaRPr kumimoji="0" lang="en-IN" sz="1600" b="0" i="0" u="none" strike="noStrike" kern="0" cap="none" spc="0" normalizeH="0" baseline="0" noProof="0" dirty="0">
              <a:ln>
                <a:noFill/>
              </a:ln>
              <a:solidFill>
                <a:srgbClr val="000000"/>
              </a:solidFill>
              <a:effectLst/>
              <a:uLnTx/>
              <a:uFillTx/>
              <a:latin typeface="Lora" charset="0"/>
              <a:sym typeface="Arial"/>
            </a:endParaRPr>
          </a:p>
        </p:txBody>
      </p:sp>
      <p:graphicFrame>
        <p:nvGraphicFramePr>
          <p:cNvPr id="5" name="Google Shape;249;p25"/>
          <p:cNvGraphicFramePr/>
          <p:nvPr/>
        </p:nvGraphicFramePr>
        <p:xfrm>
          <a:off x="857224" y="1285866"/>
          <a:ext cx="7143801" cy="3429023"/>
        </p:xfrm>
        <a:graphic>
          <a:graphicData uri="http://schemas.openxmlformats.org/drawingml/2006/table">
            <a:tbl>
              <a:tblPr>
                <a:tableStyleId>{616DA210-FB5B-4158-B5E0-FEB733F419BA}</a:tableStyleId>
              </a:tblPr>
              <a:tblGrid>
                <a:gridCol w="2381267">
                  <a:extLst>
                    <a:ext uri="{9D8B030D-6E8A-4147-A177-3AD203B41FA5}">
                      <a16:colId xmlns:a16="http://schemas.microsoft.com/office/drawing/2014/main" xmlns="" val="20000"/>
                    </a:ext>
                  </a:extLst>
                </a:gridCol>
                <a:gridCol w="2381267">
                  <a:extLst>
                    <a:ext uri="{9D8B030D-6E8A-4147-A177-3AD203B41FA5}">
                      <a16:colId xmlns:a16="http://schemas.microsoft.com/office/drawing/2014/main" xmlns="" val="20001"/>
                    </a:ext>
                  </a:extLst>
                </a:gridCol>
                <a:gridCol w="2381267">
                  <a:extLst>
                    <a:ext uri="{9D8B030D-6E8A-4147-A177-3AD203B41FA5}">
                      <a16:colId xmlns:a16="http://schemas.microsoft.com/office/drawing/2014/main" xmlns="" val="20002"/>
                    </a:ext>
                  </a:extLst>
                </a:gridCol>
              </a:tblGrid>
              <a:tr h="1001201">
                <a:tc>
                  <a:txBody>
                    <a:bodyPr/>
                    <a:lstStyle/>
                    <a:p>
                      <a:pPr marL="0" lvl="0" indent="0" algn="ctr" rtl="0">
                        <a:spcBef>
                          <a:spcPts val="0"/>
                        </a:spcBef>
                        <a:spcAft>
                          <a:spcPts val="0"/>
                        </a:spcAft>
                        <a:buNone/>
                      </a:pPr>
                      <a:r>
                        <a:rPr lang="en-US" dirty="0">
                          <a:sym typeface="Quattrocento Sans"/>
                        </a:rPr>
                        <a:t>Enterprise</a:t>
                      </a:r>
                      <a:endParaRPr>
                        <a:latin typeface="Quattrocento Sans"/>
                        <a:ea typeface="Quattrocento Sans"/>
                        <a:cs typeface="Quattrocento Sans"/>
                        <a:sym typeface="Quattrocento Sans"/>
                      </a:endParaRPr>
                    </a:p>
                  </a:txBody>
                  <a:tcPr marL="91425" marR="91425" marT="68575" marB="68575" anchor="ctr"/>
                </a:tc>
                <a:tc>
                  <a:txBody>
                    <a:bodyPr/>
                    <a:lstStyle/>
                    <a:p>
                      <a:pPr marL="0" lvl="0" indent="0" algn="ctr" rtl="0">
                        <a:spcBef>
                          <a:spcPts val="0"/>
                        </a:spcBef>
                        <a:spcAft>
                          <a:spcPts val="0"/>
                        </a:spcAft>
                        <a:buNone/>
                      </a:pPr>
                      <a:r>
                        <a:rPr lang="en" sz="1400" dirty="0">
                          <a:sym typeface="Lora"/>
                        </a:rPr>
                        <a:t>Manufacturing</a:t>
                      </a:r>
                      <a:r>
                        <a:rPr lang="en" sz="1400" baseline="0" dirty="0">
                          <a:sym typeface="Lora"/>
                        </a:rPr>
                        <a:t> </a:t>
                      </a:r>
                    </a:p>
                    <a:p>
                      <a:pPr marL="0" lvl="0" indent="0" algn="ctr" rtl="0">
                        <a:spcBef>
                          <a:spcPts val="0"/>
                        </a:spcBef>
                        <a:spcAft>
                          <a:spcPts val="0"/>
                        </a:spcAft>
                        <a:buNone/>
                      </a:pPr>
                      <a:r>
                        <a:rPr lang="en" sz="1400" baseline="0" dirty="0">
                          <a:sym typeface="Lora"/>
                        </a:rPr>
                        <a:t>(Investment in plant and machinery)</a:t>
                      </a:r>
                      <a:endParaRPr sz="1400" b="1">
                        <a:latin typeface="Lora"/>
                        <a:ea typeface="Lora"/>
                        <a:cs typeface="Lora"/>
                        <a:sym typeface="Lora"/>
                      </a:endParaRPr>
                    </a:p>
                  </a:txBody>
                  <a:tcPr marL="91425" marR="91425" marT="68575" marB="68575" anchor="ctr"/>
                </a:tc>
                <a:tc>
                  <a:txBody>
                    <a:bodyPr/>
                    <a:lstStyle/>
                    <a:p>
                      <a:pPr marL="0" lvl="0" indent="0" algn="ctr" rtl="0">
                        <a:spcBef>
                          <a:spcPts val="0"/>
                        </a:spcBef>
                        <a:spcAft>
                          <a:spcPts val="0"/>
                        </a:spcAft>
                        <a:buNone/>
                      </a:pPr>
                      <a:r>
                        <a:rPr lang="en" sz="1400" dirty="0">
                          <a:sym typeface="Lora"/>
                        </a:rPr>
                        <a:t>Service</a:t>
                      </a:r>
                      <a:r>
                        <a:rPr lang="en" sz="1400" baseline="0" dirty="0">
                          <a:sym typeface="Lora"/>
                        </a:rPr>
                        <a:t> </a:t>
                      </a:r>
                    </a:p>
                    <a:p>
                      <a:pPr marL="0" lvl="0" indent="0" algn="ctr" rtl="0">
                        <a:spcBef>
                          <a:spcPts val="0"/>
                        </a:spcBef>
                        <a:spcAft>
                          <a:spcPts val="0"/>
                        </a:spcAft>
                        <a:buNone/>
                      </a:pPr>
                      <a:r>
                        <a:rPr lang="en" sz="1400" baseline="0" dirty="0">
                          <a:sym typeface="Lora"/>
                        </a:rPr>
                        <a:t>(Investment in Eqiupment)</a:t>
                      </a:r>
                      <a:endParaRPr sz="1400" b="1">
                        <a:latin typeface="Lora"/>
                        <a:ea typeface="Lora"/>
                        <a:cs typeface="Lora"/>
                        <a:sym typeface="Lora"/>
                      </a:endParaRPr>
                    </a:p>
                  </a:txBody>
                  <a:tcPr marL="91425" marR="91425" marT="68575" marB="68575" anchor="ctr"/>
                </a:tc>
                <a:extLst>
                  <a:ext uri="{0D108BD9-81ED-4DB2-BD59-A6C34878D82A}">
                    <a16:rowId xmlns:a16="http://schemas.microsoft.com/office/drawing/2014/main" xmlns="" val="10000"/>
                  </a:ext>
                </a:extLst>
              </a:tr>
              <a:tr h="809274">
                <a:tc>
                  <a:txBody>
                    <a:bodyPr/>
                    <a:lstStyle/>
                    <a:p>
                      <a:pPr marL="0" lvl="0" indent="0" algn="ctr" rtl="0">
                        <a:spcBef>
                          <a:spcPts val="0"/>
                        </a:spcBef>
                        <a:spcAft>
                          <a:spcPts val="0"/>
                        </a:spcAft>
                        <a:buNone/>
                      </a:pPr>
                      <a:r>
                        <a:rPr lang="en-US" sz="1400" dirty="0">
                          <a:sym typeface="Quattrocento Sans"/>
                        </a:rPr>
                        <a:t>Micro</a:t>
                      </a:r>
                      <a:endParaRPr sz="1400">
                        <a:latin typeface="Quattrocento Sans"/>
                        <a:ea typeface="Quattrocento Sans"/>
                        <a:cs typeface="Quattrocento Sans"/>
                        <a:sym typeface="Quattrocento Sans"/>
                      </a:endParaRPr>
                    </a:p>
                  </a:txBody>
                  <a:tcPr marL="91425" marR="91425" marT="68575" marB="68575" anchor="ctr"/>
                </a:tc>
                <a:tc>
                  <a:txBody>
                    <a:bodyPr/>
                    <a:lstStyle/>
                    <a:p>
                      <a:pPr marL="0" lvl="0" indent="0" algn="ctr" rtl="0">
                        <a:spcBef>
                          <a:spcPts val="0"/>
                        </a:spcBef>
                        <a:spcAft>
                          <a:spcPts val="0"/>
                        </a:spcAft>
                        <a:buNone/>
                      </a:pPr>
                      <a:r>
                        <a:rPr lang="en" dirty="0">
                          <a:sym typeface="Quattrocento Sans"/>
                        </a:rPr>
                        <a:t>Up to</a:t>
                      </a:r>
                      <a:r>
                        <a:rPr lang="en" baseline="0" dirty="0">
                          <a:sym typeface="Quattrocento Sans"/>
                        </a:rPr>
                        <a:t> Rs.25 Lakhs</a:t>
                      </a:r>
                      <a:endParaRPr>
                        <a:latin typeface="Quattrocento Sans"/>
                        <a:ea typeface="Quattrocento Sans"/>
                        <a:cs typeface="Quattrocento Sans"/>
                        <a:sym typeface="Quattrocento Sans"/>
                      </a:endParaRPr>
                    </a:p>
                  </a:txBody>
                  <a:tcPr marL="91425" marR="91425" marT="68575" marB="68575"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IN" dirty="0">
                          <a:sym typeface="Quattrocento Sans"/>
                        </a:rPr>
                        <a:t>Up to</a:t>
                      </a:r>
                      <a:r>
                        <a:rPr lang="en-IN" baseline="0" dirty="0">
                          <a:sym typeface="Quattrocento Sans"/>
                        </a:rPr>
                        <a:t> Rs.10 Lakhs</a:t>
                      </a:r>
                      <a:endParaRPr lang="en-IN" dirty="0">
                        <a:latin typeface="Quattrocento Sans"/>
                        <a:ea typeface="Quattrocento Sans"/>
                        <a:cs typeface="Quattrocento Sans"/>
                        <a:sym typeface="Quattrocento Sans"/>
                      </a:endParaRPr>
                    </a:p>
                  </a:txBody>
                  <a:tcPr marL="91425" marR="91425" marT="68575" marB="68575" anchor="ctr"/>
                </a:tc>
                <a:extLst>
                  <a:ext uri="{0D108BD9-81ED-4DB2-BD59-A6C34878D82A}">
                    <a16:rowId xmlns:a16="http://schemas.microsoft.com/office/drawing/2014/main" xmlns="" val="10001"/>
                  </a:ext>
                </a:extLst>
              </a:tr>
              <a:tr h="809274">
                <a:tc>
                  <a:txBody>
                    <a:bodyPr/>
                    <a:lstStyle/>
                    <a:p>
                      <a:pPr marL="0" lvl="0" indent="0" algn="ctr" rtl="0">
                        <a:spcBef>
                          <a:spcPts val="0"/>
                        </a:spcBef>
                        <a:spcAft>
                          <a:spcPts val="0"/>
                        </a:spcAft>
                        <a:buNone/>
                      </a:pPr>
                      <a:r>
                        <a:rPr lang="en-US" sz="1400" dirty="0">
                          <a:sym typeface="Quattrocento Sans"/>
                        </a:rPr>
                        <a:t>Small</a:t>
                      </a:r>
                      <a:endParaRPr sz="1400">
                        <a:latin typeface="Quattrocento Sans"/>
                        <a:ea typeface="Quattrocento Sans"/>
                        <a:cs typeface="Quattrocento Sans"/>
                        <a:sym typeface="Quattrocento Sans"/>
                      </a:endParaRPr>
                    </a:p>
                  </a:txBody>
                  <a:tcPr marL="91425" marR="91425" marT="68575" marB="68575"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 dirty="0">
                          <a:sym typeface="Quattrocento Sans"/>
                        </a:rPr>
                        <a:t>Rs.25</a:t>
                      </a:r>
                      <a:r>
                        <a:rPr lang="en" baseline="0" dirty="0">
                          <a:sym typeface="Quattrocento Sans"/>
                        </a:rPr>
                        <a:t> </a:t>
                      </a:r>
                      <a:r>
                        <a:rPr lang="en-IN" baseline="0" dirty="0">
                          <a:sym typeface="Quattrocento Sans"/>
                        </a:rPr>
                        <a:t>Lakhs to Rs.5 Crores</a:t>
                      </a:r>
                      <a:endParaRPr lang="en-IN" dirty="0">
                        <a:latin typeface="Quattrocento Sans"/>
                        <a:ea typeface="Quattrocento Sans"/>
                        <a:cs typeface="Quattrocento Sans"/>
                        <a:sym typeface="Quattrocento Sans"/>
                      </a:endParaRPr>
                    </a:p>
                  </a:txBody>
                  <a:tcPr marL="91425" marR="91425" marT="68575" marB="68575"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 dirty="0">
                          <a:sym typeface="Quattrocento Sans"/>
                        </a:rPr>
                        <a:t>Rs.10</a:t>
                      </a:r>
                      <a:r>
                        <a:rPr lang="en" baseline="0" dirty="0">
                          <a:sym typeface="Quattrocento Sans"/>
                        </a:rPr>
                        <a:t> </a:t>
                      </a:r>
                      <a:r>
                        <a:rPr lang="en-IN" baseline="0" dirty="0">
                          <a:sym typeface="Quattrocento Sans"/>
                        </a:rPr>
                        <a:t>Lakhs to Rs.2 Crores</a:t>
                      </a:r>
                      <a:endParaRPr lang="en-IN" dirty="0">
                        <a:latin typeface="Quattrocento Sans"/>
                        <a:ea typeface="Quattrocento Sans"/>
                        <a:cs typeface="Quattrocento Sans"/>
                        <a:sym typeface="Quattrocento Sans"/>
                      </a:endParaRPr>
                    </a:p>
                  </a:txBody>
                  <a:tcPr marL="91425" marR="91425" marT="68575" marB="68575" anchor="ctr"/>
                </a:tc>
                <a:extLst>
                  <a:ext uri="{0D108BD9-81ED-4DB2-BD59-A6C34878D82A}">
                    <a16:rowId xmlns:a16="http://schemas.microsoft.com/office/drawing/2014/main" xmlns="" val="10002"/>
                  </a:ext>
                </a:extLst>
              </a:tr>
              <a:tr h="809274">
                <a:tc>
                  <a:txBody>
                    <a:bodyPr/>
                    <a:lstStyle/>
                    <a:p>
                      <a:pPr marL="0" lvl="0" indent="0" algn="ctr" rtl="0">
                        <a:spcBef>
                          <a:spcPts val="0"/>
                        </a:spcBef>
                        <a:spcAft>
                          <a:spcPts val="0"/>
                        </a:spcAft>
                        <a:buNone/>
                      </a:pPr>
                      <a:r>
                        <a:rPr lang="en" sz="1400" dirty="0">
                          <a:sym typeface="Quattrocento Sans"/>
                        </a:rPr>
                        <a:t>Medium</a:t>
                      </a:r>
                      <a:endParaRPr sz="1400">
                        <a:latin typeface="Quattrocento Sans"/>
                        <a:ea typeface="Quattrocento Sans"/>
                        <a:cs typeface="Quattrocento Sans"/>
                        <a:sym typeface="Quattrocento Sans"/>
                      </a:endParaRPr>
                    </a:p>
                  </a:txBody>
                  <a:tcPr marL="91425" marR="91425" marT="68575" marB="68575" anchor="ctr"/>
                </a:tc>
                <a:tc>
                  <a:txBody>
                    <a:bodyPr/>
                    <a:lstStyle/>
                    <a:p>
                      <a:pPr marL="0" lvl="0" indent="0" algn="ctr" rtl="0">
                        <a:spcBef>
                          <a:spcPts val="0"/>
                        </a:spcBef>
                        <a:spcAft>
                          <a:spcPts val="0"/>
                        </a:spcAft>
                        <a:buNone/>
                      </a:pPr>
                      <a:r>
                        <a:rPr lang="en-IN" baseline="0" dirty="0">
                          <a:sym typeface="Quattrocento Sans"/>
                        </a:rPr>
                        <a:t>Rs.5 Crores to Rs.10 Crores</a:t>
                      </a:r>
                      <a:endParaRPr>
                        <a:latin typeface="Quattrocento Sans"/>
                        <a:ea typeface="Quattrocento Sans"/>
                        <a:cs typeface="Quattrocento Sans"/>
                        <a:sym typeface="Quattrocento Sans"/>
                      </a:endParaRPr>
                    </a:p>
                  </a:txBody>
                  <a:tcPr marL="91425" marR="91425" marT="68575" marB="68575"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IN" baseline="0" dirty="0">
                          <a:sym typeface="Quattrocento Sans"/>
                        </a:rPr>
                        <a:t>Rs.2 Crores to Rs.5 Crores</a:t>
                      </a:r>
                      <a:endParaRPr lang="en-IN" dirty="0">
                        <a:latin typeface="Quattrocento Sans"/>
                        <a:ea typeface="Quattrocento Sans"/>
                        <a:cs typeface="Quattrocento Sans"/>
                        <a:sym typeface="Quattrocento Sans"/>
                      </a:endParaRPr>
                    </a:p>
                  </a:txBody>
                  <a:tcPr marL="91425" marR="91425" marT="68575" marB="68575" anchor="ctr"/>
                </a:tc>
                <a:extLst>
                  <a:ext uri="{0D108BD9-81ED-4DB2-BD59-A6C34878D82A}">
                    <a16:rowId xmlns:a16="http://schemas.microsoft.com/office/drawing/2014/main" xmlns=""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285720" y="1428742"/>
            <a:ext cx="8429684" cy="3112200"/>
          </a:xfrm>
        </p:spPr>
        <p:txBody>
          <a:bodyPr/>
          <a:lstStyle/>
          <a:p>
            <a:pPr>
              <a:buNone/>
            </a:pPr>
            <a:r>
              <a:rPr lang="en-IN" sz="2000" dirty="0">
                <a:latin typeface="Lora" charset="0"/>
              </a:rPr>
              <a:t>A sick industrial company means an industrial company which:</a:t>
            </a:r>
          </a:p>
          <a:p>
            <a:r>
              <a:rPr lang="en-IN" dirty="0">
                <a:latin typeface="Lora" charset="0"/>
              </a:rPr>
              <a:t>had the accumulated losses in any financial year equal </a:t>
            </a:r>
            <a:r>
              <a:rPr lang="en-IN" b="1" dirty="0">
                <a:solidFill>
                  <a:srgbClr val="FF0000"/>
                </a:solidFill>
                <a:latin typeface="Lora" charset="0"/>
              </a:rPr>
              <a:t>to 50% or more of its average net worth </a:t>
            </a:r>
            <a:r>
              <a:rPr lang="en-IN" dirty="0">
                <a:latin typeface="Lora" charset="0"/>
              </a:rPr>
              <a:t>during 4 years immediately preceding such financial year or</a:t>
            </a:r>
          </a:p>
          <a:p>
            <a:r>
              <a:rPr lang="en-IN" dirty="0">
                <a:latin typeface="Lora" charset="0"/>
              </a:rPr>
              <a:t>failed to repeat its debt within any </a:t>
            </a:r>
            <a:r>
              <a:rPr lang="en-IN" b="1" dirty="0">
                <a:solidFill>
                  <a:srgbClr val="FF0000"/>
                </a:solidFill>
                <a:latin typeface="Lora" charset="0"/>
              </a:rPr>
              <a:t>three </a:t>
            </a:r>
            <a:r>
              <a:rPr lang="en-IN" b="1" dirty="0" smtClean="0">
                <a:solidFill>
                  <a:srgbClr val="FF0000"/>
                </a:solidFill>
                <a:latin typeface="Lora" charset="0"/>
              </a:rPr>
              <a:t>consecutive </a:t>
            </a:r>
            <a:r>
              <a:rPr lang="en-IN" b="1" dirty="0">
                <a:solidFill>
                  <a:srgbClr val="FF0000"/>
                </a:solidFill>
                <a:latin typeface="Lora" charset="0"/>
              </a:rPr>
              <a:t>quarter</a:t>
            </a:r>
            <a:r>
              <a:rPr lang="en-IN" dirty="0">
                <a:latin typeface="Lora" charset="0"/>
              </a:rPr>
              <a:t> on demand made in writing for its payment by a creditor of the company.</a:t>
            </a:r>
          </a:p>
        </p:txBody>
      </p:sp>
      <p:cxnSp>
        <p:nvCxnSpPr>
          <p:cNvPr id="7" name="Google Shape;185;p21"/>
          <p:cNvCxnSpPr/>
          <p:nvPr/>
        </p:nvCxnSpPr>
        <p:spPr>
          <a:xfrm flipV="1">
            <a:off x="1357290" y="1131726"/>
            <a:ext cx="7786860" cy="11264"/>
          </a:xfrm>
          <a:prstGeom prst="straightConnector1">
            <a:avLst/>
          </a:prstGeom>
          <a:noFill/>
          <a:ln w="9525" cap="flat" cmpd="sng">
            <a:solidFill>
              <a:srgbClr val="CCCCCC"/>
            </a:solidFill>
            <a:prstDash val="solid"/>
            <a:round/>
            <a:headEnd type="none" w="med" len="med"/>
            <a:tailEnd type="non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0"/>
          <p:cNvSpPr txBox="1">
            <a:spLocks noGrp="1"/>
          </p:cNvSpPr>
          <p:nvPr>
            <p:ph type="title"/>
          </p:nvPr>
        </p:nvSpPr>
        <p:spPr>
          <a:xfrm>
            <a:off x="1214414" y="922668"/>
            <a:ext cx="7929586" cy="43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Agencies concerned with providing solution to overcome sickness </a:t>
            </a:r>
            <a:endParaRPr/>
          </a:p>
        </p:txBody>
      </p:sp>
      <p:sp>
        <p:nvSpPr>
          <p:cNvPr id="9" name="Oval 8"/>
          <p:cNvSpPr/>
          <p:nvPr/>
        </p:nvSpPr>
        <p:spPr>
          <a:xfrm>
            <a:off x="928662" y="2214560"/>
            <a:ext cx="2286016" cy="221457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p:cNvSpPr/>
          <p:nvPr/>
        </p:nvSpPr>
        <p:spPr>
          <a:xfrm>
            <a:off x="3571868" y="2214560"/>
            <a:ext cx="2286016" cy="2214578"/>
          </a:xfrm>
          <a:prstGeom prst="ellips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IN"/>
          </a:p>
        </p:txBody>
      </p:sp>
      <p:sp>
        <p:nvSpPr>
          <p:cNvPr id="14" name="Oval 13"/>
          <p:cNvSpPr/>
          <p:nvPr/>
        </p:nvSpPr>
        <p:spPr>
          <a:xfrm>
            <a:off x="6143636" y="2214560"/>
            <a:ext cx="2286016" cy="221457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15" name="Diagram 14"/>
          <p:cNvGraphicFramePr/>
          <p:nvPr/>
        </p:nvGraphicFramePr>
        <p:xfrm>
          <a:off x="1928794" y="1500180"/>
          <a:ext cx="5429288" cy="3643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71;p20"/>
          <p:cNvSpPr txBox="1">
            <a:spLocks/>
          </p:cNvSpPr>
          <p:nvPr/>
        </p:nvSpPr>
        <p:spPr>
          <a:xfrm>
            <a:off x="642910" y="785800"/>
            <a:ext cx="2334000" cy="3765342"/>
          </a:xfrm>
          <a:prstGeom prst="rect">
            <a:avLst/>
          </a:prstGeom>
          <a:solidFill>
            <a:schemeClr val="accent2">
              <a:lumMod val="40000"/>
              <a:lumOff val="60000"/>
            </a:schemeClr>
          </a:solidFill>
          <a:ln>
            <a:solidFill>
              <a:schemeClr val="accent2">
                <a:lumMod val="20000"/>
                <a:lumOff val="80000"/>
              </a:schemeClr>
            </a:solid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400" b="1" i="0" u="none" strike="noStrike" kern="0" cap="none" spc="0" normalizeH="0" baseline="0" noProof="0" dirty="0">
                <a:ln>
                  <a:noFill/>
                </a:ln>
                <a:solidFill>
                  <a:srgbClr val="000000"/>
                </a:solidFill>
                <a:effectLst/>
                <a:highlight>
                  <a:srgbClr val="FFCD00"/>
                </a:highlight>
                <a:uLnTx/>
                <a:uFillTx/>
                <a:latin typeface="Arial"/>
                <a:ea typeface="Arial"/>
                <a:cs typeface="Arial"/>
                <a:sym typeface="Arial"/>
              </a:rPr>
              <a:t>Role </a:t>
            </a:r>
            <a:r>
              <a:rPr kumimoji="0" lang="en-IN" sz="1400" b="1" i="0" u="none" strike="noStrike" kern="0" cap="none" spc="0" normalizeH="0" baseline="0" noProof="0" dirty="0">
                <a:ln>
                  <a:noFill/>
                </a:ln>
                <a:solidFill>
                  <a:schemeClr val="tx1"/>
                </a:solidFill>
                <a:effectLst/>
                <a:highlight>
                  <a:srgbClr val="FFCD00"/>
                </a:highlight>
                <a:uLnTx/>
                <a:uFillTx/>
                <a:latin typeface="Arial"/>
                <a:ea typeface="Arial"/>
                <a:cs typeface="Arial"/>
                <a:sym typeface="Arial"/>
              </a:rPr>
              <a:t>of Government</a:t>
            </a:r>
            <a:endParaRPr kumimoji="0" lang="en-IN" sz="1400" b="0" i="0" u="none" strike="noStrike" kern="0" cap="none" spc="0" normalizeH="0" baseline="0" noProof="0" dirty="0">
              <a:ln>
                <a:noFill/>
              </a:ln>
              <a:solidFill>
                <a:schemeClr val="tx1"/>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IN" sz="16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600" b="0" i="0" u="none" strike="noStrike" kern="0" cap="none" spc="0" normalizeH="0" baseline="0" noProof="0" dirty="0">
                <a:ln>
                  <a:noFill/>
                </a:ln>
                <a:solidFill>
                  <a:srgbClr val="000000"/>
                </a:solidFill>
                <a:effectLst/>
                <a:uLnTx/>
                <a:uFillTx/>
                <a:latin typeface="Arial"/>
                <a:ea typeface="Arial"/>
                <a:cs typeface="Arial"/>
                <a:sym typeface="Arial"/>
              </a:rPr>
              <a:t>The government has been helpful for the growth of industrialisation by bringing in </a:t>
            </a:r>
            <a:r>
              <a:rPr kumimoji="0" lang="en-IN" sz="1600" b="1" i="0" u="sng" strike="noStrike" kern="0" cap="none" spc="0" normalizeH="0" baseline="0" noProof="0" dirty="0">
                <a:ln>
                  <a:noFill/>
                </a:ln>
                <a:solidFill>
                  <a:srgbClr val="000000"/>
                </a:solidFill>
                <a:effectLst/>
                <a:uLnTx/>
                <a:uFillTx/>
                <a:latin typeface="Arial"/>
                <a:ea typeface="Arial"/>
                <a:cs typeface="Arial"/>
                <a:sym typeface="Arial"/>
              </a:rPr>
              <a:t>liberalization</a:t>
            </a:r>
            <a:r>
              <a:rPr kumimoji="0" lang="en-IN" sz="1600" b="0" i="0" u="none" strike="noStrike" kern="0" cap="none" spc="0" normalizeH="0" baseline="0" noProof="0" dirty="0">
                <a:ln>
                  <a:noFill/>
                </a:ln>
                <a:solidFill>
                  <a:srgbClr val="000000"/>
                </a:solidFill>
                <a:effectLst/>
                <a:uLnTx/>
                <a:uFillTx/>
                <a:latin typeface="Arial"/>
                <a:ea typeface="Arial"/>
                <a:cs typeface="Arial"/>
                <a:sym typeface="Arial"/>
              </a:rPr>
              <a:t> and abolishing licence Raj system. </a:t>
            </a:r>
            <a:r>
              <a:rPr lang="en-IN" sz="1600" dirty="0" smtClean="0"/>
              <a:t>Government</a:t>
            </a:r>
            <a:r>
              <a:rPr kumimoji="0" lang="en-IN" sz="1600" b="0" i="0" u="none" strike="noStrike" kern="0" cap="none" spc="0" normalizeH="0" baseline="0" noProof="0" dirty="0" smtClean="0">
                <a:ln>
                  <a:noFill/>
                </a:ln>
                <a:solidFill>
                  <a:srgbClr val="000000"/>
                </a:solidFill>
                <a:effectLst/>
                <a:uLnTx/>
                <a:uFillTx/>
                <a:latin typeface="Arial"/>
                <a:ea typeface="Arial"/>
                <a:cs typeface="Arial"/>
                <a:sym typeface="Arial"/>
              </a:rPr>
              <a:t> </a:t>
            </a:r>
            <a:r>
              <a:rPr kumimoji="0" lang="en-IN" sz="1600" b="0" i="0" u="none" strike="noStrike" kern="0" cap="none" spc="0" normalizeH="0" baseline="0" noProof="0" dirty="0">
                <a:ln>
                  <a:noFill/>
                </a:ln>
                <a:solidFill>
                  <a:srgbClr val="000000"/>
                </a:solidFill>
                <a:effectLst/>
                <a:uLnTx/>
                <a:uFillTx/>
                <a:latin typeface="Arial"/>
                <a:ea typeface="Arial"/>
                <a:cs typeface="Arial"/>
                <a:sym typeface="Arial"/>
              </a:rPr>
              <a:t>plays a very important role in overcoming the industrial sickness.</a:t>
            </a:r>
          </a:p>
        </p:txBody>
      </p:sp>
      <p:sp>
        <p:nvSpPr>
          <p:cNvPr id="4" name="Google Shape;172;p20"/>
          <p:cNvSpPr txBox="1">
            <a:spLocks/>
          </p:cNvSpPr>
          <p:nvPr/>
        </p:nvSpPr>
        <p:spPr>
          <a:xfrm>
            <a:off x="3286116" y="785800"/>
            <a:ext cx="2787398" cy="3765342"/>
          </a:xfrm>
          <a:prstGeom prst="rect">
            <a:avLst/>
          </a:prstGeom>
          <a:solidFill>
            <a:schemeClr val="accent1">
              <a:lumMod val="60000"/>
              <a:lumOff val="40000"/>
            </a:schemeClr>
          </a:solidFill>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400" b="1" i="0" u="none" strike="noStrike" kern="0" cap="none" spc="0" normalizeH="0" baseline="0" noProof="0" dirty="0">
                <a:ln>
                  <a:noFill/>
                </a:ln>
                <a:solidFill>
                  <a:srgbClr val="000000"/>
                </a:solidFill>
                <a:effectLst/>
                <a:highlight>
                  <a:srgbClr val="FFCD00"/>
                </a:highlight>
                <a:uLnTx/>
                <a:uFillTx/>
                <a:latin typeface="Arial"/>
                <a:ea typeface="Arial"/>
                <a:cs typeface="Arial"/>
                <a:sym typeface="Arial"/>
              </a:rPr>
              <a:t>Role of Banks and Financial Institutions</a:t>
            </a:r>
          </a:p>
          <a:p>
            <a:pPr marL="0" marR="0" lvl="0" indent="0" algn="l" defTabSz="914400" rtl="0" eaLnBrk="1" fontAlgn="auto" latinLnBrk="0" hangingPunct="1">
              <a:lnSpc>
                <a:spcPct val="100000"/>
              </a:lnSpc>
              <a:spcBef>
                <a:spcPts val="0"/>
              </a:spcBef>
              <a:spcAft>
                <a:spcPts val="0"/>
              </a:spcAft>
              <a:buClr>
                <a:srgbClr val="000000"/>
              </a:buClr>
              <a:buSzTx/>
              <a:buFont typeface="Arial" pitchFamily="34" charset="0"/>
              <a:buChar char="•"/>
              <a:tabLst/>
              <a:defRPr/>
            </a:pPr>
            <a:r>
              <a:rPr kumimoji="0" lang="en-IN" sz="1600" b="0" i="0" u="none" strike="noStrike" kern="0" cap="none" spc="0" normalizeH="0" baseline="0" noProof="0" dirty="0">
                <a:ln>
                  <a:noFill/>
                </a:ln>
                <a:solidFill>
                  <a:srgbClr val="000000"/>
                </a:solidFill>
                <a:effectLst/>
                <a:uLnTx/>
                <a:uFillTx/>
                <a:latin typeface="Arial"/>
                <a:ea typeface="Arial"/>
                <a:cs typeface="Arial"/>
                <a:sym typeface="Arial"/>
              </a:rPr>
              <a:t> Continuous </a:t>
            </a:r>
            <a:r>
              <a:rPr kumimoji="0" lang="en-IN" sz="1600" b="1" i="0" u="sng" strike="noStrike" kern="0" cap="none" spc="0" normalizeH="0" baseline="0" noProof="0" dirty="0">
                <a:ln>
                  <a:noFill/>
                </a:ln>
                <a:solidFill>
                  <a:srgbClr val="000000"/>
                </a:solidFill>
                <a:effectLst/>
                <a:uLnTx/>
                <a:uFillTx/>
                <a:latin typeface="Arial"/>
                <a:ea typeface="Arial"/>
                <a:cs typeface="Arial"/>
                <a:sym typeface="Arial"/>
              </a:rPr>
              <a:t>monitoring</a:t>
            </a:r>
            <a:r>
              <a:rPr kumimoji="0" lang="en-IN" sz="1600" b="0" i="0" u="none" strike="noStrike" kern="0" cap="none" spc="0" normalizeH="0" baseline="0" noProof="0" dirty="0">
                <a:ln>
                  <a:noFill/>
                </a:ln>
                <a:solidFill>
                  <a:srgbClr val="000000"/>
                </a:solidFill>
                <a:effectLst/>
                <a:uLnTx/>
                <a:uFillTx/>
                <a:latin typeface="Arial"/>
                <a:ea typeface="Arial"/>
                <a:cs typeface="Arial"/>
                <a:sym typeface="Arial"/>
              </a:rPr>
              <a:t> of unit.</a:t>
            </a:r>
          </a:p>
          <a:p>
            <a:pPr marL="0" marR="0" lvl="0" indent="0" algn="l" defTabSz="914400" rtl="0" eaLnBrk="1" fontAlgn="auto" latinLnBrk="0" hangingPunct="1">
              <a:lnSpc>
                <a:spcPct val="100000"/>
              </a:lnSpc>
              <a:spcBef>
                <a:spcPts val="0"/>
              </a:spcBef>
              <a:spcAft>
                <a:spcPts val="0"/>
              </a:spcAft>
              <a:buClr>
                <a:srgbClr val="000000"/>
              </a:buClr>
              <a:buSzTx/>
              <a:buFont typeface="Arial" pitchFamily="34" charset="0"/>
              <a:buChar char="•"/>
              <a:tabLst/>
              <a:defRPr/>
            </a:pPr>
            <a:r>
              <a:rPr kumimoji="0" lang="en-IN" sz="1600" b="0" i="0" u="none" strike="noStrike" kern="0" cap="none" spc="0" normalizeH="0" baseline="0" noProof="0" dirty="0">
                <a:ln>
                  <a:noFill/>
                </a:ln>
                <a:solidFill>
                  <a:srgbClr val="000000"/>
                </a:solidFill>
                <a:effectLst/>
                <a:uLnTx/>
                <a:uFillTx/>
                <a:latin typeface="Arial"/>
                <a:ea typeface="Arial"/>
                <a:cs typeface="Arial"/>
                <a:sym typeface="Arial"/>
              </a:rPr>
              <a:t> Careful project appraisal. </a:t>
            </a:r>
          </a:p>
          <a:p>
            <a:pPr marL="0" marR="0" lvl="0" indent="0" algn="l" defTabSz="914400" rtl="0" eaLnBrk="1" fontAlgn="auto" latinLnBrk="0" hangingPunct="1">
              <a:lnSpc>
                <a:spcPct val="100000"/>
              </a:lnSpc>
              <a:spcBef>
                <a:spcPts val="0"/>
              </a:spcBef>
              <a:spcAft>
                <a:spcPts val="0"/>
              </a:spcAft>
              <a:buClr>
                <a:srgbClr val="000000"/>
              </a:buClr>
              <a:buSzTx/>
              <a:buFont typeface="Arial" pitchFamily="34" charset="0"/>
              <a:buChar char="•"/>
              <a:tabLst/>
              <a:defRPr/>
            </a:pPr>
            <a:r>
              <a:rPr kumimoji="0" lang="en-IN" sz="1600" b="0" i="0" u="none" strike="noStrike" kern="0" cap="none" spc="0" normalizeH="0" baseline="0" noProof="0" dirty="0">
                <a:ln>
                  <a:noFill/>
                </a:ln>
                <a:solidFill>
                  <a:srgbClr val="000000"/>
                </a:solidFill>
                <a:effectLst/>
                <a:uLnTx/>
                <a:uFillTx/>
                <a:latin typeface="Arial"/>
                <a:ea typeface="Arial"/>
                <a:cs typeface="Arial"/>
                <a:sym typeface="Arial"/>
              </a:rPr>
              <a:t> Professional institutional response to unit’s problems. </a:t>
            </a:r>
          </a:p>
          <a:p>
            <a:pPr marL="0" marR="0" lvl="0" indent="0" algn="l" defTabSz="914400" rtl="0" eaLnBrk="1" fontAlgn="auto" latinLnBrk="0" hangingPunct="1">
              <a:lnSpc>
                <a:spcPct val="100000"/>
              </a:lnSpc>
              <a:spcBef>
                <a:spcPts val="0"/>
              </a:spcBef>
              <a:spcAft>
                <a:spcPts val="0"/>
              </a:spcAft>
              <a:buClr>
                <a:srgbClr val="000000"/>
              </a:buClr>
              <a:buSzTx/>
              <a:buFont typeface="Arial" pitchFamily="34" charset="0"/>
              <a:buChar char="•"/>
              <a:tabLst/>
              <a:defRPr/>
            </a:pPr>
            <a:r>
              <a:rPr kumimoji="0" lang="en-IN" sz="1600" b="0" i="0" u="none" strike="noStrike" kern="0" cap="none" spc="0" normalizeH="0" baseline="0" noProof="0" dirty="0">
                <a:ln>
                  <a:noFill/>
                </a:ln>
                <a:solidFill>
                  <a:srgbClr val="000000"/>
                </a:solidFill>
                <a:effectLst/>
                <a:uLnTx/>
                <a:uFillTx/>
                <a:latin typeface="Arial"/>
                <a:ea typeface="Arial"/>
                <a:cs typeface="Arial"/>
                <a:sym typeface="Arial"/>
              </a:rPr>
              <a:t> Required system at client units.</a:t>
            </a:r>
          </a:p>
          <a:p>
            <a:pPr marL="0" marR="0" lvl="0" indent="0" algn="l" defTabSz="914400" rtl="0" eaLnBrk="1" fontAlgn="auto" latinLnBrk="0" hangingPunct="1">
              <a:lnSpc>
                <a:spcPct val="100000"/>
              </a:lnSpc>
              <a:spcBef>
                <a:spcPts val="0"/>
              </a:spcBef>
              <a:spcAft>
                <a:spcPts val="0"/>
              </a:spcAft>
              <a:buClr>
                <a:srgbClr val="000000"/>
              </a:buClr>
              <a:buSzTx/>
              <a:buFont typeface="Arial" pitchFamily="34" charset="0"/>
              <a:buChar char="•"/>
              <a:tabLst/>
              <a:defRPr/>
            </a:pPr>
            <a:r>
              <a:rPr lang="en-IN" sz="1600" dirty="0"/>
              <a:t> </a:t>
            </a:r>
            <a:r>
              <a:rPr kumimoji="0" lang="en-IN" sz="1600" b="0" i="0" u="none" strike="noStrike" kern="0" cap="none" spc="0" normalizeH="0" baseline="0" noProof="0" dirty="0">
                <a:ln>
                  <a:noFill/>
                </a:ln>
                <a:solidFill>
                  <a:srgbClr val="000000"/>
                </a:solidFill>
                <a:effectLst/>
                <a:uLnTx/>
                <a:uFillTx/>
                <a:latin typeface="Arial"/>
                <a:ea typeface="Arial"/>
                <a:cs typeface="Arial"/>
                <a:sym typeface="Arial"/>
              </a:rPr>
              <a:t>Incentives to units to remain healthy.</a:t>
            </a:r>
            <a:endParaRPr kumimoji="0" lang="en-IN"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 name="Google Shape;173;p20"/>
          <p:cNvSpPr txBox="1">
            <a:spLocks/>
          </p:cNvSpPr>
          <p:nvPr/>
        </p:nvSpPr>
        <p:spPr>
          <a:xfrm>
            <a:off x="6357950" y="785800"/>
            <a:ext cx="2334000" cy="3765342"/>
          </a:xfrm>
          <a:prstGeom prst="rect">
            <a:avLst/>
          </a:prstGeom>
          <a:solidFill>
            <a:srgbClr val="CDF2FF"/>
          </a:solidFill>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400" b="1" i="0" u="none" strike="noStrike" kern="0" cap="none" spc="0" normalizeH="0" baseline="0" noProof="0" dirty="0">
                <a:ln>
                  <a:noFill/>
                </a:ln>
                <a:solidFill>
                  <a:srgbClr val="000000"/>
                </a:solidFill>
                <a:effectLst/>
                <a:highlight>
                  <a:srgbClr val="FFCD00"/>
                </a:highlight>
                <a:uLnTx/>
                <a:uFillTx/>
                <a:latin typeface="Arial"/>
                <a:ea typeface="Arial"/>
                <a:cs typeface="Arial"/>
                <a:sym typeface="Arial"/>
              </a:rPr>
              <a:t>Role of Industrial Associations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600" b="0" i="0" u="none" strike="noStrike" kern="0" cap="none" spc="0" normalizeH="0" baseline="0" noProof="0" dirty="0">
                <a:ln>
                  <a:noFill/>
                </a:ln>
                <a:solidFill>
                  <a:srgbClr val="000000"/>
                </a:solidFill>
                <a:effectLst/>
                <a:uLnTx/>
                <a:uFillTx/>
                <a:latin typeface="Arial"/>
                <a:ea typeface="Arial"/>
                <a:cs typeface="Arial"/>
                <a:sym typeface="Arial"/>
              </a:rPr>
              <a:t>Industry association </a:t>
            </a:r>
            <a:r>
              <a:rPr kumimoji="0" lang="en-IN" sz="1600" b="1" i="0" u="sng"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a:ea typeface="Arial"/>
                <a:cs typeface="Arial"/>
                <a:sym typeface="Arial"/>
              </a:rPr>
              <a:t>consisting of experts and professiona</a:t>
            </a:r>
            <a:r>
              <a:rPr kumimoji="0" lang="en-IN" sz="1600" b="0" i="0" u="none" strike="noStrike" kern="0" cap="none" spc="0" normalizeH="0" baseline="0" noProof="0" dirty="0">
                <a:ln>
                  <a:noFill/>
                </a:ln>
                <a:solidFill>
                  <a:srgbClr val="000000"/>
                </a:solidFill>
                <a:effectLst/>
                <a:uLnTx/>
                <a:uFillTx/>
                <a:latin typeface="Arial"/>
                <a:ea typeface="Arial"/>
                <a:cs typeface="Arial"/>
                <a:sym typeface="Arial"/>
              </a:rPr>
              <a:t>l can also aid the sick units by providing managerial and technical support.</a:t>
            </a: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IN" sz="1600" b="0" i="0" u="none" strike="noStrike" kern="0" cap="none" spc="0" normalizeH="0" baseline="0" noProof="0" dirty="0">
                <a:ln>
                  <a:noFill/>
                </a:ln>
                <a:solidFill>
                  <a:srgbClr val="000000"/>
                </a:solidFill>
                <a:effectLst/>
                <a:uLnTx/>
                <a:uFillTx/>
                <a:latin typeface="Arial"/>
                <a:ea typeface="Arial"/>
                <a:cs typeface="Arial"/>
                <a:sym typeface="Arial"/>
              </a:rPr>
              <a:t> </a:t>
            </a: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endParaRPr kumimoji="0" lang="en-IN"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29"/>
          <p:cNvSpPr txBox="1">
            <a:spLocks noGrp="1"/>
          </p:cNvSpPr>
          <p:nvPr>
            <p:ph type="title"/>
          </p:nvPr>
        </p:nvSpPr>
        <p:spPr>
          <a:xfrm>
            <a:off x="1381250" y="937125"/>
            <a:ext cx="3878400" cy="435600"/>
          </a:xfrm>
          <a:prstGeom prst="rect">
            <a:avLst/>
          </a:prstGeom>
        </p:spPr>
        <p:txBody>
          <a:bodyPr spcFirstLastPara="1" wrap="square" lIns="91425" tIns="91425" rIns="91425" bIns="91425" anchor="ctr" anchorCtr="0">
            <a:noAutofit/>
          </a:bodyPr>
          <a:lstStyle/>
          <a:p>
            <a:pPr lvl="0"/>
            <a:r>
              <a:rPr lang="en-IN" dirty="0"/>
              <a:t>Curative Measures </a:t>
            </a:r>
          </a:p>
        </p:txBody>
      </p:sp>
      <p:sp>
        <p:nvSpPr>
          <p:cNvPr id="312" name="Google Shape;312;p29"/>
          <p:cNvSpPr/>
          <p:nvPr/>
        </p:nvSpPr>
        <p:spPr>
          <a:xfrm>
            <a:off x="2675572" y="2071684"/>
            <a:ext cx="1685100" cy="1685100"/>
          </a:xfrm>
          <a:prstGeom prst="ellipse">
            <a:avLst/>
          </a:prstGeom>
          <a:noFill/>
          <a:ln w="1143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lvl="0" algn="ctr"/>
            <a:r>
              <a:rPr lang="en-IN" b="1" dirty="0">
                <a:solidFill>
                  <a:schemeClr val="tx1"/>
                </a:solidFill>
                <a:latin typeface="Lora" charset="0"/>
              </a:rPr>
              <a:t>Curative</a:t>
            </a:r>
            <a:endParaRPr lang="en-IN" b="1" dirty="0">
              <a:solidFill>
                <a:schemeClr val="tx1"/>
              </a:solidFill>
              <a:latin typeface="Lora" charset="0"/>
              <a:ea typeface="Lora"/>
              <a:cs typeface="Lora"/>
              <a:sym typeface="Lora"/>
            </a:endParaRPr>
          </a:p>
        </p:txBody>
      </p:sp>
      <p:sp>
        <p:nvSpPr>
          <p:cNvPr id="314" name="Google Shape;314;p29"/>
          <p:cNvSpPr/>
          <p:nvPr/>
        </p:nvSpPr>
        <p:spPr>
          <a:xfrm>
            <a:off x="5286380" y="2071684"/>
            <a:ext cx="1685100" cy="1685100"/>
          </a:xfrm>
          <a:prstGeom prst="ellipse">
            <a:avLst/>
          </a:prstGeom>
          <a:noFill/>
          <a:ln w="1143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lvl="0" algn="ctr"/>
            <a:r>
              <a:rPr lang="en-IN" b="1" dirty="0">
                <a:latin typeface="Lora" charset="0"/>
              </a:rPr>
              <a:t>Preventive</a:t>
            </a:r>
            <a:endParaRPr lang="en-IN" b="1" dirty="0">
              <a:latin typeface="Lora" charset="0"/>
              <a:ea typeface="Lora"/>
              <a:cs typeface="Lora"/>
              <a:sym typeface="Lora"/>
            </a:endParaRPr>
          </a:p>
        </p:txBody>
      </p:sp>
      <p:cxnSp>
        <p:nvCxnSpPr>
          <p:cNvPr id="315" name="Google Shape;315;p29"/>
          <p:cNvCxnSpPr>
            <a:endCxn id="314" idx="2"/>
          </p:cNvCxnSpPr>
          <p:nvPr/>
        </p:nvCxnSpPr>
        <p:spPr>
          <a:xfrm>
            <a:off x="4360580" y="2914234"/>
            <a:ext cx="925800" cy="0"/>
          </a:xfrm>
          <a:prstGeom prst="straightConnector1">
            <a:avLst/>
          </a:prstGeom>
          <a:noFill/>
          <a:ln w="38100" cap="flat" cmpd="sng">
            <a:solidFill>
              <a:schemeClr val="accent1"/>
            </a:solidFill>
            <a:prstDash val="solid"/>
            <a:round/>
            <a:headEnd type="none" w="sm" len="sm"/>
            <a:tailEnd type="triangle" w="sm" len="sm"/>
          </a:ln>
        </p:spPr>
      </p:cxnSp>
      <p:sp>
        <p:nvSpPr>
          <p:cNvPr id="14" name="Rectangle 13"/>
          <p:cNvSpPr/>
          <p:nvPr/>
        </p:nvSpPr>
        <p:spPr>
          <a:xfrm>
            <a:off x="1357290" y="1428742"/>
            <a:ext cx="4980851" cy="338554"/>
          </a:xfrm>
          <a:prstGeom prst="rect">
            <a:avLst/>
          </a:prstGeom>
        </p:spPr>
        <p:txBody>
          <a:bodyPr wrap="none">
            <a:spAutoFit/>
          </a:bodyPr>
          <a:lstStyle/>
          <a:p>
            <a:r>
              <a:rPr lang="en-IN" sz="1600" i="1" dirty="0">
                <a:latin typeface="Lora" charset="0"/>
              </a:rPr>
              <a:t>Measures to overcome sickness can be of two types:</a:t>
            </a:r>
          </a:p>
        </p:txBody>
      </p:sp>
      <p:sp>
        <p:nvSpPr>
          <p:cNvPr id="15" name="Rectangle 14"/>
          <p:cNvSpPr/>
          <p:nvPr/>
        </p:nvSpPr>
        <p:spPr>
          <a:xfrm>
            <a:off x="1357290" y="4143386"/>
            <a:ext cx="7358114" cy="307777"/>
          </a:xfrm>
          <a:prstGeom prst="rect">
            <a:avLst/>
          </a:prstGeom>
        </p:spPr>
        <p:txBody>
          <a:bodyPr wrap="square">
            <a:spAutoFit/>
          </a:bodyPr>
          <a:lstStyle/>
          <a:p>
            <a:pPr>
              <a:buNone/>
            </a:pPr>
            <a:r>
              <a:rPr lang="en-IN" b="1" dirty="0">
                <a:latin typeface="Lora" charset="0"/>
              </a:rPr>
              <a:t>Curative measures include how to cure the sickness after it has crept in.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30"/>
          <p:cNvSpPr txBox="1">
            <a:spLocks noGrp="1"/>
          </p:cNvSpPr>
          <p:nvPr>
            <p:ph type="title"/>
          </p:nvPr>
        </p:nvSpPr>
        <p:spPr>
          <a:xfrm>
            <a:off x="1285852" y="785800"/>
            <a:ext cx="7858148" cy="435600"/>
          </a:xfrm>
          <a:prstGeom prst="rect">
            <a:avLst/>
          </a:prstGeom>
        </p:spPr>
        <p:txBody>
          <a:bodyPr spcFirstLastPara="1" wrap="square" lIns="91425" tIns="91425" rIns="91425" bIns="91425" anchor="ctr" anchorCtr="0">
            <a:noAutofit/>
          </a:bodyPr>
          <a:lstStyle/>
          <a:p>
            <a:pPr lvl="0"/>
            <a:r>
              <a:rPr lang="en-IN" dirty="0"/>
              <a:t>Agencies which help to cure Industrial Sickness</a:t>
            </a:r>
          </a:p>
        </p:txBody>
      </p:sp>
      <p:sp>
        <p:nvSpPr>
          <p:cNvPr id="323" name="Google Shape;323;p30"/>
          <p:cNvSpPr txBox="1">
            <a:spLocks noGrp="1"/>
          </p:cNvSpPr>
          <p:nvPr>
            <p:ph type="body" idx="1"/>
          </p:nvPr>
        </p:nvSpPr>
        <p:spPr>
          <a:xfrm>
            <a:off x="107504" y="1357304"/>
            <a:ext cx="2016224" cy="2786082"/>
          </a:xfrm>
          <a:prstGeom prst="rect">
            <a:avLst/>
          </a:prstGeom>
          <a:solidFill>
            <a:srgbClr val="CDF2FF"/>
          </a:solidFill>
        </p:spPr>
        <p:txBody>
          <a:bodyPr spcFirstLastPara="1" wrap="square" lIns="91425" tIns="91425" rIns="91425" bIns="91425" anchor="t" anchorCtr="0">
            <a:noAutofit/>
          </a:bodyPr>
          <a:lstStyle/>
          <a:p>
            <a:pPr marL="0" lvl="0" indent="0">
              <a:buNone/>
            </a:pPr>
            <a:r>
              <a:rPr lang="en" sz="1400" b="1" dirty="0">
                <a:highlight>
                  <a:srgbClr val="FFCD00"/>
                </a:highlight>
                <a:latin typeface="Times New Roman" panose="02020603050405020304" pitchFamily="18" charset="0"/>
                <a:cs typeface="Times New Roman" panose="02020603050405020304" pitchFamily="18" charset="0"/>
              </a:rPr>
              <a:t>INDUSTRIES (DEVELOPMENT AND REGULATION) ACT 1951 </a:t>
            </a:r>
            <a:endParaRPr sz="1400" b="1" dirty="0">
              <a:highlight>
                <a:srgbClr val="FFCD00"/>
              </a:highlight>
              <a:latin typeface="Times New Roman" panose="02020603050405020304" pitchFamily="18" charset="0"/>
              <a:cs typeface="Times New Roman" panose="02020603050405020304" pitchFamily="18" charset="0"/>
            </a:endParaRPr>
          </a:p>
          <a:p>
            <a:pPr marL="0" lvl="0" indent="0">
              <a:buNone/>
            </a:pPr>
            <a:r>
              <a:rPr lang="en-IN" sz="1400" dirty="0">
                <a:latin typeface="Times New Roman" panose="02020603050405020304" pitchFamily="18" charset="0"/>
                <a:cs typeface="Times New Roman" panose="02020603050405020304" pitchFamily="18" charset="0"/>
              </a:rPr>
              <a:t>It provides for the </a:t>
            </a:r>
            <a:r>
              <a:rPr lang="en-IN" b="1" u="sng" dirty="0">
                <a:latin typeface="Times New Roman" panose="02020603050405020304" pitchFamily="18" charset="0"/>
                <a:cs typeface="Times New Roman" panose="02020603050405020304" pitchFamily="18" charset="0"/>
              </a:rPr>
              <a:t>takeover of a sick unit </a:t>
            </a:r>
            <a:r>
              <a:rPr lang="en-IN" sz="1400" dirty="0">
                <a:latin typeface="Times New Roman" panose="02020603050405020304" pitchFamily="18" charset="0"/>
                <a:cs typeface="Times New Roman" panose="02020603050405020304" pitchFamily="18" charset="0"/>
              </a:rPr>
              <a:t>by the government of India.</a:t>
            </a:r>
          </a:p>
        </p:txBody>
      </p:sp>
      <p:sp>
        <p:nvSpPr>
          <p:cNvPr id="324" name="Google Shape;324;p30"/>
          <p:cNvSpPr txBox="1">
            <a:spLocks noGrp="1"/>
          </p:cNvSpPr>
          <p:nvPr>
            <p:ph type="body" idx="2"/>
          </p:nvPr>
        </p:nvSpPr>
        <p:spPr>
          <a:xfrm>
            <a:off x="2143108" y="1357304"/>
            <a:ext cx="2334000" cy="2798622"/>
          </a:xfrm>
          <a:prstGeom prst="rect">
            <a:avLst/>
          </a:prstGeom>
          <a:solidFill>
            <a:srgbClr val="FFEA8F"/>
          </a:solidFill>
        </p:spPr>
        <p:txBody>
          <a:bodyPr spcFirstLastPara="1" wrap="square" lIns="91425" tIns="91425" rIns="91425" bIns="91425" anchor="t" anchorCtr="0">
            <a:noAutofit/>
          </a:bodyPr>
          <a:lstStyle/>
          <a:p>
            <a:pPr marL="0" lvl="0" indent="0">
              <a:buNone/>
            </a:pPr>
            <a:r>
              <a:rPr lang="en-IN" sz="1400" b="1" dirty="0">
                <a:highlight>
                  <a:srgbClr val="FFCD00"/>
                </a:highlight>
                <a:latin typeface="Times New Roman" panose="02020603050405020304" pitchFamily="18" charset="0"/>
                <a:cs typeface="Times New Roman" panose="02020603050405020304" pitchFamily="18" charset="0"/>
              </a:rPr>
              <a:t>SICK INDUSTRIAL COMPANIES (SPECIAL PROVISIONS) ACT 1985 (SICA)</a:t>
            </a:r>
            <a:r>
              <a:rPr lang="en-IN" sz="1400" dirty="0">
                <a:latin typeface="Times New Roman" panose="02020603050405020304" pitchFamily="18" charset="0"/>
                <a:cs typeface="Times New Roman" panose="02020603050405020304" pitchFamily="18" charset="0"/>
              </a:rPr>
              <a:t> </a:t>
            </a:r>
            <a:endParaRPr lang="en-IN" sz="1400" b="1" dirty="0">
              <a:highlight>
                <a:srgbClr val="FFCD00"/>
              </a:highlight>
              <a:latin typeface="Times New Roman" panose="02020603050405020304" pitchFamily="18" charset="0"/>
              <a:cs typeface="Times New Roman" panose="02020603050405020304" pitchFamily="18" charset="0"/>
            </a:endParaRPr>
          </a:p>
          <a:p>
            <a:pPr marL="0" lvl="0" indent="0">
              <a:buNone/>
            </a:pPr>
            <a:r>
              <a:rPr lang="en-IN" sz="1400" dirty="0">
                <a:latin typeface="Times New Roman" panose="02020603050405020304" pitchFamily="18" charset="0"/>
                <a:cs typeface="Times New Roman" panose="02020603050405020304" pitchFamily="18" charset="0"/>
              </a:rPr>
              <a:t>It was passed by parliament and received the assent of president in January 1986. It was amended in December 1991 so as to bring government companies within the preview of the act.</a:t>
            </a:r>
          </a:p>
        </p:txBody>
      </p:sp>
      <p:sp>
        <p:nvSpPr>
          <p:cNvPr id="325" name="Google Shape;325;p30"/>
          <p:cNvSpPr txBox="1">
            <a:spLocks noGrp="1"/>
          </p:cNvSpPr>
          <p:nvPr>
            <p:ph type="body" idx="3"/>
          </p:nvPr>
        </p:nvSpPr>
        <p:spPr>
          <a:xfrm>
            <a:off x="4500562" y="1357304"/>
            <a:ext cx="2334000" cy="2798622"/>
          </a:xfrm>
          <a:prstGeom prst="rect">
            <a:avLst/>
          </a:prstGeom>
          <a:solidFill>
            <a:srgbClr val="FFEA8F"/>
          </a:solidFill>
        </p:spPr>
        <p:txBody>
          <a:bodyPr spcFirstLastPara="1" wrap="square" lIns="91425" tIns="91425" rIns="91425" bIns="91425" anchor="t" anchorCtr="0">
            <a:noAutofit/>
          </a:bodyPr>
          <a:lstStyle/>
          <a:p>
            <a:pPr marL="0" lvl="0" indent="0">
              <a:buNone/>
            </a:pPr>
            <a:r>
              <a:rPr lang="en-IN" sz="1400" b="1" dirty="0">
                <a:highlight>
                  <a:srgbClr val="FFCD00"/>
                </a:highlight>
                <a:latin typeface="Times New Roman" panose="02020603050405020304" pitchFamily="18" charset="0"/>
                <a:cs typeface="Times New Roman" panose="02020603050405020304" pitchFamily="18" charset="0"/>
              </a:rPr>
              <a:t>THE BOARD FOR INDUSTRIAL AND FINANCIAL RECONSTRUCTION (BIFR)</a:t>
            </a:r>
          </a:p>
          <a:p>
            <a:pPr marL="0" lvl="0" indent="0">
              <a:buNone/>
            </a:pPr>
            <a:r>
              <a:rPr lang="en-IN" sz="1400" dirty="0">
                <a:latin typeface="Times New Roman" panose="02020603050405020304" pitchFamily="18" charset="0"/>
                <a:cs typeface="Times New Roman" panose="02020603050405020304" pitchFamily="18" charset="0"/>
              </a:rPr>
              <a:t>Came into being in 1987, with vast powers aimed at </a:t>
            </a:r>
            <a:r>
              <a:rPr lang="en-IN" b="1" u="sng" dirty="0">
                <a:latin typeface="Times New Roman" panose="02020603050405020304" pitchFamily="18" charset="0"/>
                <a:cs typeface="Times New Roman" panose="02020603050405020304" pitchFamily="18" charset="0"/>
              </a:rPr>
              <a:t>assessment and implementation of Revival </a:t>
            </a:r>
            <a:r>
              <a:rPr lang="en-IN" sz="1400" dirty="0">
                <a:latin typeface="Times New Roman" panose="02020603050405020304" pitchFamily="18" charset="0"/>
                <a:cs typeface="Times New Roman" panose="02020603050405020304" pitchFamily="18" charset="0"/>
              </a:rPr>
              <a:t>plans for the sick industrial companies.</a:t>
            </a:r>
            <a:endParaRPr sz="1400" dirty="0">
              <a:latin typeface="Times New Roman" panose="02020603050405020304" pitchFamily="18" charset="0"/>
              <a:cs typeface="Times New Roman" panose="02020603050405020304" pitchFamily="18" charset="0"/>
            </a:endParaRPr>
          </a:p>
        </p:txBody>
      </p:sp>
      <p:sp>
        <p:nvSpPr>
          <p:cNvPr id="326" name="Google Shape;326;p30"/>
          <p:cNvSpPr txBox="1">
            <a:spLocks noGrp="1"/>
          </p:cNvSpPr>
          <p:nvPr>
            <p:ph type="body" idx="1"/>
          </p:nvPr>
        </p:nvSpPr>
        <p:spPr>
          <a:xfrm>
            <a:off x="6834549" y="1203598"/>
            <a:ext cx="2334000" cy="3939902"/>
          </a:xfrm>
          <a:prstGeom prst="rect">
            <a:avLst/>
          </a:prstGeom>
          <a:solidFill>
            <a:schemeClr val="accent2">
              <a:lumMod val="20000"/>
              <a:lumOff val="80000"/>
            </a:schemeClr>
          </a:solidFill>
        </p:spPr>
        <p:txBody>
          <a:bodyPr spcFirstLastPara="1" wrap="square" lIns="91425" tIns="91425" rIns="91425" bIns="91425" anchor="t" anchorCtr="0">
            <a:noAutofit/>
          </a:bodyPr>
          <a:lstStyle/>
          <a:p>
            <a:pPr marL="0" lvl="0" indent="0">
              <a:buNone/>
            </a:pPr>
            <a:r>
              <a:rPr lang="en-IN" sz="1400" b="1" dirty="0">
                <a:highlight>
                  <a:srgbClr val="FFCD00"/>
                </a:highlight>
                <a:latin typeface="Times New Roman" panose="02020603050405020304" pitchFamily="18" charset="0"/>
                <a:cs typeface="Times New Roman" panose="02020603050405020304" pitchFamily="18" charset="0"/>
              </a:rPr>
              <a:t>INDUSTRIAL RECONSTRUCTION BANK OF INDIA (IRBI)</a:t>
            </a:r>
          </a:p>
          <a:p>
            <a:pPr marL="0" indent="0">
              <a:buNone/>
            </a:pPr>
            <a:r>
              <a:rPr lang="en-IN" sz="1400" dirty="0">
                <a:latin typeface="Times New Roman" panose="02020603050405020304" pitchFamily="18" charset="0"/>
                <a:cs typeface="Times New Roman" panose="02020603050405020304" pitchFamily="18" charset="0"/>
              </a:rPr>
              <a:t>Came into being on 28th March 1985 by converting the erstwhile Industrial </a:t>
            </a:r>
            <a:r>
              <a:rPr lang="en-IN" b="1" dirty="0">
                <a:latin typeface="Times New Roman" panose="02020603050405020304" pitchFamily="18" charset="0"/>
                <a:cs typeface="Times New Roman" panose="02020603050405020304" pitchFamily="18" charset="0"/>
              </a:rPr>
              <a:t>Reconstruction Corporation </a:t>
            </a:r>
            <a:r>
              <a:rPr lang="en-IN" sz="1400" dirty="0">
                <a:latin typeface="Times New Roman" panose="02020603050405020304" pitchFamily="18" charset="0"/>
                <a:cs typeface="Times New Roman" panose="02020603050405020304" pitchFamily="18" charset="0"/>
              </a:rPr>
              <a:t>of India. it provides assistance for reconstruction and rehabilitation of the sick industrial units </a:t>
            </a:r>
            <a:r>
              <a:rPr lang="en-IN" sz="1400" u="sng" dirty="0">
                <a:latin typeface="Times New Roman" panose="02020603050405020304" pitchFamily="18" charset="0"/>
                <a:cs typeface="Times New Roman" panose="02020603050405020304" pitchFamily="18" charset="0"/>
              </a:rPr>
              <a:t>by granting those </a:t>
            </a:r>
            <a:r>
              <a:rPr lang="en-IN" sz="1400" b="1" u="sng" dirty="0">
                <a:latin typeface="Times New Roman" panose="02020603050405020304" pitchFamily="18" charset="0"/>
                <a:cs typeface="Times New Roman" panose="02020603050405020304" pitchFamily="18" charset="0"/>
              </a:rPr>
              <a:t>loans and advances underwriting shares and debentures, etc</a:t>
            </a:r>
            <a:r>
              <a:rPr lang="en-IN" sz="1400" b="1" u="sng" dirty="0" smtClean="0">
                <a:latin typeface="Times New Roman" panose="02020603050405020304" pitchFamily="18" charset="0"/>
                <a:cs typeface="Times New Roman" panose="02020603050405020304" pitchFamily="18" charset="0"/>
              </a:rPr>
              <a:t>.</a:t>
            </a:r>
          </a:p>
          <a:p>
            <a:pPr marL="0" indent="0">
              <a:buNone/>
            </a:pPr>
            <a:r>
              <a:rPr lang="en-IN" b="1" u="sng" dirty="0" smtClean="0">
                <a:latin typeface="Times New Roman" panose="02020603050405020304" pitchFamily="18" charset="0"/>
                <a:cs typeface="Times New Roman" panose="02020603050405020304" pitchFamily="18" charset="0"/>
              </a:rPr>
              <a:t>IIBI</a:t>
            </a:r>
            <a:endParaRPr lang="en-IN" b="1" u="sng" dirty="0">
              <a:latin typeface="Times New Roman" panose="02020603050405020304" pitchFamily="18" charset="0"/>
              <a:cs typeface="Times New Roman" panose="02020603050405020304" pitchFamily="18" charset="0"/>
            </a:endParaRPr>
          </a:p>
          <a:p>
            <a:pPr marL="0" lvl="0" indent="0" algn="l" rtl="0">
              <a:spcBef>
                <a:spcPts val="600"/>
              </a:spcBef>
              <a:spcAft>
                <a:spcPts val="0"/>
              </a:spcAft>
              <a:buNone/>
            </a:pPr>
            <a:r>
              <a:rPr lang="en" sz="1400" dirty="0">
                <a:latin typeface="Times New Roman" panose="02020603050405020304" pitchFamily="18" charset="0"/>
                <a:cs typeface="Times New Roman" panose="02020603050405020304" pitchFamily="18" charset="0"/>
              </a:rPr>
              <a:t>.</a:t>
            </a:r>
            <a:endParaRPr sz="1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p:nvPr/>
        </p:nvSpPr>
        <p:spPr>
          <a:xfrm>
            <a:off x="928662" y="1000114"/>
            <a:ext cx="4572032" cy="3929072"/>
          </a:xfrm>
          <a:prstGeom prst="rect">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3"/>
          <p:cNvSpPr txBox="1">
            <a:spLocks noGrp="1"/>
          </p:cNvSpPr>
          <p:nvPr>
            <p:ph type="title" idx="4294967295"/>
          </p:nvPr>
        </p:nvSpPr>
        <p:spPr>
          <a:xfrm>
            <a:off x="928662" y="285734"/>
            <a:ext cx="7715250" cy="434975"/>
          </a:xfrm>
          <a:prstGeom prst="rect">
            <a:avLst/>
          </a:prstGeom>
        </p:spPr>
        <p:txBody>
          <a:bodyPr spcFirstLastPara="1" wrap="square" lIns="91425" tIns="91425" rIns="91425" bIns="91425" anchor="ctr" anchorCtr="0">
            <a:noAutofit/>
          </a:bodyPr>
          <a:lstStyle/>
          <a:p>
            <a:pPr lvl="0"/>
            <a:r>
              <a:rPr lang="en-IN" dirty="0"/>
              <a:t>Preventive Measures And Role Of Concerning Agencies</a:t>
            </a:r>
          </a:p>
        </p:txBody>
      </p:sp>
      <p:sp>
        <p:nvSpPr>
          <p:cNvPr id="94" name="Google Shape;94;p13"/>
          <p:cNvSpPr txBox="1"/>
          <p:nvPr/>
        </p:nvSpPr>
        <p:spPr>
          <a:xfrm>
            <a:off x="1000100" y="928676"/>
            <a:ext cx="4500594" cy="3786196"/>
          </a:xfrm>
          <a:prstGeom prst="rect">
            <a:avLst/>
          </a:prstGeom>
          <a:noFill/>
          <a:ln>
            <a:noFill/>
          </a:ln>
        </p:spPr>
        <p:txBody>
          <a:bodyPr spcFirstLastPara="1" wrap="square" lIns="91425" tIns="91425" rIns="91425" bIns="91425" anchor="t" anchorCtr="0">
            <a:noAutofit/>
          </a:bodyPr>
          <a:lstStyle/>
          <a:p>
            <a:pPr lvl="0">
              <a:spcBef>
                <a:spcPts val="500"/>
              </a:spcBef>
              <a:buFont typeface="Arial" pitchFamily="34" charset="0"/>
              <a:buChar char="•"/>
            </a:pPr>
            <a:r>
              <a:rPr lang="en-IN" sz="1600" dirty="0">
                <a:solidFill>
                  <a:schemeClr val="tx1"/>
                </a:solidFill>
                <a:latin typeface="Lora" charset="0"/>
              </a:rPr>
              <a:t> Identification of sick units at the very beginning stage in order to overcome sickness. </a:t>
            </a:r>
          </a:p>
          <a:p>
            <a:pPr lvl="0">
              <a:spcBef>
                <a:spcPts val="500"/>
              </a:spcBef>
              <a:buFont typeface="Arial" pitchFamily="34" charset="0"/>
              <a:buChar char="•"/>
            </a:pPr>
            <a:r>
              <a:rPr lang="en-IN" sz="1600" dirty="0">
                <a:solidFill>
                  <a:schemeClr val="tx1"/>
                </a:solidFill>
                <a:latin typeface="Lora" charset="0"/>
              </a:rPr>
              <a:t>Merging of sick units with healthy units. </a:t>
            </a:r>
          </a:p>
          <a:p>
            <a:pPr lvl="0">
              <a:spcBef>
                <a:spcPts val="500"/>
              </a:spcBef>
              <a:buFont typeface="Arial" pitchFamily="34" charset="0"/>
              <a:buChar char="•"/>
            </a:pPr>
            <a:r>
              <a:rPr lang="en-IN" sz="1600" dirty="0">
                <a:solidFill>
                  <a:schemeClr val="tx1"/>
                </a:solidFill>
                <a:latin typeface="Lora" charset="0"/>
              </a:rPr>
              <a:t>Supporting sick units to overcome their financial, marketing, managerial, personnel problem. </a:t>
            </a:r>
          </a:p>
          <a:p>
            <a:pPr lvl="0">
              <a:spcBef>
                <a:spcPts val="500"/>
              </a:spcBef>
              <a:buFont typeface="Arial" pitchFamily="34" charset="0"/>
              <a:buChar char="•"/>
            </a:pPr>
            <a:r>
              <a:rPr lang="en-IN" sz="1600" dirty="0">
                <a:solidFill>
                  <a:schemeClr val="tx1"/>
                </a:solidFill>
                <a:latin typeface="Lora" charset="0"/>
              </a:rPr>
              <a:t>Providing expert services. </a:t>
            </a:r>
          </a:p>
          <a:p>
            <a:pPr lvl="0">
              <a:spcBef>
                <a:spcPts val="500"/>
              </a:spcBef>
              <a:buFont typeface="Arial" pitchFamily="34" charset="0"/>
              <a:buChar char="•"/>
            </a:pPr>
            <a:r>
              <a:rPr lang="en-IN" sz="1600" dirty="0">
                <a:solidFill>
                  <a:schemeClr val="tx1"/>
                </a:solidFill>
                <a:latin typeface="Lora" charset="0"/>
              </a:rPr>
              <a:t>Including right mode of communication flow. </a:t>
            </a:r>
          </a:p>
          <a:p>
            <a:pPr lvl="0">
              <a:spcBef>
                <a:spcPts val="500"/>
              </a:spcBef>
              <a:buFont typeface="Arial" pitchFamily="34" charset="0"/>
              <a:buChar char="•"/>
            </a:pPr>
            <a:r>
              <a:rPr lang="en-IN" sz="1600" dirty="0">
                <a:solidFill>
                  <a:schemeClr val="tx1"/>
                </a:solidFill>
                <a:latin typeface="Lora" charset="0"/>
              </a:rPr>
              <a:t>Bringing in more controls over </a:t>
            </a:r>
            <a:r>
              <a:rPr lang="en-IN" sz="1600" b="1" dirty="0">
                <a:solidFill>
                  <a:schemeClr val="tx1"/>
                </a:solidFill>
                <a:latin typeface="Lora" charset="0"/>
              </a:rPr>
              <a:t>financial, cost, management and staff. </a:t>
            </a:r>
          </a:p>
          <a:p>
            <a:pPr lvl="0">
              <a:spcBef>
                <a:spcPts val="500"/>
              </a:spcBef>
              <a:buFont typeface="Arial" pitchFamily="34" charset="0"/>
              <a:buChar char="•"/>
            </a:pPr>
            <a:r>
              <a:rPr lang="en-IN" sz="1600" dirty="0">
                <a:solidFill>
                  <a:schemeClr val="tx1"/>
                </a:solidFill>
                <a:latin typeface="Lora" charset="0"/>
              </a:rPr>
              <a:t>Support in getting active participation of all the stakeholders involved. </a:t>
            </a:r>
            <a:endParaRPr lang="en-IN" sz="1600" i="1" dirty="0">
              <a:solidFill>
                <a:schemeClr val="tx1"/>
              </a:solidFill>
              <a:latin typeface="Lora" charset="0"/>
              <a:ea typeface="Lora"/>
              <a:cs typeface="Lora"/>
              <a:sym typeface="Lora"/>
            </a:endParaRPr>
          </a:p>
          <a:p>
            <a:pPr marL="0" lvl="0" indent="0" algn="l" rtl="0">
              <a:spcBef>
                <a:spcPts val="500"/>
              </a:spcBef>
              <a:spcAft>
                <a:spcPts val="1000"/>
              </a:spcAft>
              <a:buNone/>
            </a:pPr>
            <a:endParaRPr lang="en-IN" sz="1600" i="1" dirty="0">
              <a:solidFill>
                <a:schemeClr val="tx1"/>
              </a:solidFill>
              <a:latin typeface="Lora" charset="0"/>
              <a:ea typeface="Lora"/>
              <a:cs typeface="Lora"/>
              <a:sym typeface="Lora"/>
            </a:endParaRPr>
          </a:p>
        </p:txBody>
      </p:sp>
      <p:grpSp>
        <p:nvGrpSpPr>
          <p:cNvPr id="21" name="Group 20"/>
          <p:cNvGrpSpPr/>
          <p:nvPr/>
        </p:nvGrpSpPr>
        <p:grpSpPr>
          <a:xfrm>
            <a:off x="5500694" y="1285866"/>
            <a:ext cx="2643206" cy="3643320"/>
            <a:chOff x="-3" y="1142989"/>
            <a:chExt cx="2866761" cy="3959033"/>
          </a:xfrm>
        </p:grpSpPr>
        <p:grpSp>
          <p:nvGrpSpPr>
            <p:cNvPr id="6" name="Google Shape;1287;p40"/>
            <p:cNvGrpSpPr/>
            <p:nvPr/>
          </p:nvGrpSpPr>
          <p:grpSpPr>
            <a:xfrm rot="5400000">
              <a:off x="-546139" y="1689125"/>
              <a:ext cx="3959033" cy="2866761"/>
              <a:chOff x="4441604" y="5670231"/>
              <a:chExt cx="898646" cy="560760"/>
            </a:xfrm>
          </p:grpSpPr>
          <p:sp>
            <p:nvSpPr>
              <p:cNvPr id="7" name="Google Shape;1288;p40"/>
              <p:cNvSpPr/>
              <p:nvPr/>
            </p:nvSpPr>
            <p:spPr>
              <a:xfrm>
                <a:off x="4441604" y="5829839"/>
                <a:ext cx="185166" cy="401151"/>
              </a:xfrm>
              <a:custGeom>
                <a:avLst/>
                <a:gdLst/>
                <a:ahLst/>
                <a:cxnLst/>
                <a:rect l="l" t="t" r="r" b="b"/>
                <a:pathLst>
                  <a:path w="1083" h="2355" extrusionOk="0">
                    <a:moveTo>
                      <a:pt x="542" y="0"/>
                    </a:moveTo>
                    <a:lnTo>
                      <a:pt x="269" y="133"/>
                    </a:lnTo>
                    <a:lnTo>
                      <a:pt x="0" y="270"/>
                    </a:lnTo>
                    <a:lnTo>
                      <a:pt x="0" y="2355"/>
                    </a:lnTo>
                    <a:lnTo>
                      <a:pt x="1083" y="2355"/>
                    </a:lnTo>
                    <a:lnTo>
                      <a:pt x="1083" y="270"/>
                    </a:lnTo>
                    <a:lnTo>
                      <a:pt x="814" y="133"/>
                    </a:lnTo>
                    <a:lnTo>
                      <a:pt x="542" y="0"/>
                    </a:lnTo>
                    <a:close/>
                  </a:path>
                </a:pathLst>
              </a:custGeom>
              <a:solidFill>
                <a:srgbClr val="F1C232"/>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i="0" u="none" strike="noStrike" cap="none">
                  <a:solidFill>
                    <a:schemeClr val="dk1"/>
                  </a:solidFill>
                  <a:latin typeface="Calibri"/>
                  <a:ea typeface="Calibri"/>
                  <a:cs typeface="Calibri"/>
                  <a:sym typeface="Calibri"/>
                </a:endParaRPr>
              </a:p>
            </p:txBody>
          </p:sp>
          <p:sp>
            <p:nvSpPr>
              <p:cNvPr id="8" name="Google Shape;1289;p40"/>
              <p:cNvSpPr/>
              <p:nvPr/>
            </p:nvSpPr>
            <p:spPr>
              <a:xfrm>
                <a:off x="4798344" y="5776865"/>
                <a:ext cx="185850" cy="454126"/>
              </a:xfrm>
              <a:custGeom>
                <a:avLst/>
                <a:gdLst/>
                <a:ahLst/>
                <a:cxnLst/>
                <a:rect l="l" t="t" r="r" b="b"/>
                <a:pathLst>
                  <a:path w="1087" h="2666" extrusionOk="0">
                    <a:moveTo>
                      <a:pt x="545" y="0"/>
                    </a:moveTo>
                    <a:lnTo>
                      <a:pt x="273" y="133"/>
                    </a:lnTo>
                    <a:lnTo>
                      <a:pt x="0" y="266"/>
                    </a:lnTo>
                    <a:lnTo>
                      <a:pt x="0" y="2666"/>
                    </a:lnTo>
                    <a:lnTo>
                      <a:pt x="1087" y="2666"/>
                    </a:lnTo>
                    <a:lnTo>
                      <a:pt x="1087" y="266"/>
                    </a:lnTo>
                    <a:lnTo>
                      <a:pt x="814" y="133"/>
                    </a:lnTo>
                    <a:lnTo>
                      <a:pt x="545" y="0"/>
                    </a:lnTo>
                    <a:close/>
                  </a:path>
                </a:pathLst>
              </a:custGeom>
              <a:solidFill>
                <a:srgbClr val="6AA84F"/>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i="0" u="none" strike="noStrike" cap="none">
                  <a:solidFill>
                    <a:schemeClr val="dk1"/>
                  </a:solidFill>
                  <a:latin typeface="Calibri"/>
                  <a:ea typeface="Calibri"/>
                  <a:cs typeface="Calibri"/>
                  <a:sym typeface="Calibri"/>
                </a:endParaRPr>
              </a:p>
            </p:txBody>
          </p:sp>
          <p:sp>
            <p:nvSpPr>
              <p:cNvPr id="9" name="Google Shape;1290;p40"/>
              <p:cNvSpPr/>
              <p:nvPr/>
            </p:nvSpPr>
            <p:spPr>
              <a:xfrm>
                <a:off x="4976714" y="5723206"/>
                <a:ext cx="185679" cy="507784"/>
              </a:xfrm>
              <a:custGeom>
                <a:avLst/>
                <a:gdLst/>
                <a:ahLst/>
                <a:cxnLst/>
                <a:rect l="l" t="t" r="r" b="b"/>
                <a:pathLst>
                  <a:path w="1086" h="2981" extrusionOk="0">
                    <a:moveTo>
                      <a:pt x="541" y="0"/>
                    </a:moveTo>
                    <a:lnTo>
                      <a:pt x="272" y="137"/>
                    </a:lnTo>
                    <a:lnTo>
                      <a:pt x="0" y="270"/>
                    </a:lnTo>
                    <a:lnTo>
                      <a:pt x="0" y="2981"/>
                    </a:lnTo>
                    <a:lnTo>
                      <a:pt x="1086" y="2981"/>
                    </a:lnTo>
                    <a:lnTo>
                      <a:pt x="1086" y="270"/>
                    </a:lnTo>
                    <a:lnTo>
                      <a:pt x="814" y="137"/>
                    </a:lnTo>
                    <a:lnTo>
                      <a:pt x="541" y="0"/>
                    </a:lnTo>
                    <a:close/>
                  </a:path>
                </a:pathLst>
              </a:custGeom>
              <a:solidFill>
                <a:srgbClr val="3C78D8"/>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i="0" u="none" strike="noStrike" cap="none">
                  <a:solidFill>
                    <a:schemeClr val="dk1"/>
                  </a:solidFill>
                  <a:latin typeface="Calibri"/>
                  <a:ea typeface="Calibri"/>
                  <a:cs typeface="Calibri"/>
                  <a:sym typeface="Calibri"/>
                </a:endParaRPr>
              </a:p>
            </p:txBody>
          </p:sp>
          <p:sp>
            <p:nvSpPr>
              <p:cNvPr id="10" name="Google Shape;1291;p40"/>
              <p:cNvSpPr/>
              <p:nvPr/>
            </p:nvSpPr>
            <p:spPr>
              <a:xfrm>
                <a:off x="5155084" y="5670231"/>
                <a:ext cx="185166" cy="560759"/>
              </a:xfrm>
              <a:custGeom>
                <a:avLst/>
                <a:gdLst/>
                <a:ahLst/>
                <a:cxnLst/>
                <a:rect l="l" t="t" r="r" b="b"/>
                <a:pathLst>
                  <a:path w="1083" h="3292" extrusionOk="0">
                    <a:moveTo>
                      <a:pt x="269" y="133"/>
                    </a:moveTo>
                    <a:lnTo>
                      <a:pt x="0" y="267"/>
                    </a:lnTo>
                    <a:lnTo>
                      <a:pt x="0" y="3292"/>
                    </a:lnTo>
                    <a:lnTo>
                      <a:pt x="1083" y="3292"/>
                    </a:lnTo>
                    <a:lnTo>
                      <a:pt x="1083" y="267"/>
                    </a:lnTo>
                    <a:lnTo>
                      <a:pt x="814" y="133"/>
                    </a:lnTo>
                    <a:lnTo>
                      <a:pt x="542" y="0"/>
                    </a:lnTo>
                    <a:lnTo>
                      <a:pt x="269" y="133"/>
                    </a:lnTo>
                    <a:close/>
                  </a:path>
                </a:pathLst>
              </a:custGeom>
              <a:solidFill>
                <a:srgbClr val="674EA7"/>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i="0" u="none" strike="noStrike" cap="none">
                  <a:solidFill>
                    <a:schemeClr val="dk1"/>
                  </a:solidFill>
                  <a:latin typeface="Calibri"/>
                  <a:ea typeface="Calibri"/>
                  <a:cs typeface="Calibri"/>
                  <a:sym typeface="Calibri"/>
                </a:endParaRPr>
              </a:p>
            </p:txBody>
          </p:sp>
        </p:grpSp>
        <p:sp>
          <p:nvSpPr>
            <p:cNvPr id="20" name="Google Shape;1290;p40"/>
            <p:cNvSpPr/>
            <p:nvPr/>
          </p:nvSpPr>
          <p:spPr>
            <a:xfrm rot="5400000">
              <a:off x="888957" y="1039851"/>
              <a:ext cx="818019" cy="2595933"/>
            </a:xfrm>
            <a:custGeom>
              <a:avLst/>
              <a:gdLst/>
              <a:ahLst/>
              <a:cxnLst/>
              <a:rect l="l" t="t" r="r" b="b"/>
              <a:pathLst>
                <a:path w="1086" h="2981" extrusionOk="0">
                  <a:moveTo>
                    <a:pt x="541" y="0"/>
                  </a:moveTo>
                  <a:lnTo>
                    <a:pt x="272" y="137"/>
                  </a:lnTo>
                  <a:lnTo>
                    <a:pt x="0" y="270"/>
                  </a:lnTo>
                  <a:lnTo>
                    <a:pt x="0" y="2981"/>
                  </a:lnTo>
                  <a:lnTo>
                    <a:pt x="1086" y="2981"/>
                  </a:lnTo>
                  <a:lnTo>
                    <a:pt x="1086" y="270"/>
                  </a:lnTo>
                  <a:lnTo>
                    <a:pt x="814" y="137"/>
                  </a:lnTo>
                  <a:lnTo>
                    <a:pt x="541" y="0"/>
                  </a:lnTo>
                  <a:close/>
                </a:path>
              </a:pathLst>
            </a:custGeom>
            <a:solidFill>
              <a:srgbClr val="3C78D8"/>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i="0" u="none" strike="noStrike" cap="none">
                <a:solidFill>
                  <a:schemeClr val="dk1"/>
                </a:solidFill>
                <a:latin typeface="Calibri"/>
                <a:ea typeface="Calibri"/>
                <a:cs typeface="Calibri"/>
                <a:sym typeface="Calibri"/>
              </a:endParaRPr>
            </a:p>
          </p:txBody>
        </p:sp>
      </p:grpSp>
      <p:sp>
        <p:nvSpPr>
          <p:cNvPr id="22" name="TextBox 21"/>
          <p:cNvSpPr txBox="1"/>
          <p:nvPr/>
        </p:nvSpPr>
        <p:spPr>
          <a:xfrm>
            <a:off x="5500662" y="1428742"/>
            <a:ext cx="585417" cy="369332"/>
          </a:xfrm>
          <a:prstGeom prst="rect">
            <a:avLst/>
          </a:prstGeom>
          <a:noFill/>
        </p:spPr>
        <p:txBody>
          <a:bodyPr wrap="none" rtlCol="0">
            <a:spAutoFit/>
          </a:bodyPr>
          <a:lstStyle/>
          <a:p>
            <a:r>
              <a:rPr lang="en-US" sz="1800" b="1" dirty="0">
                <a:solidFill>
                  <a:schemeClr val="bg1"/>
                </a:solidFill>
                <a:latin typeface="Lora" charset="0"/>
              </a:rPr>
              <a:t>RBI</a:t>
            </a:r>
            <a:endParaRPr lang="en-IN" sz="1800" b="1" dirty="0">
              <a:solidFill>
                <a:schemeClr val="bg1"/>
              </a:solidFill>
              <a:latin typeface="Lora" charset="0"/>
            </a:endParaRPr>
          </a:p>
        </p:txBody>
      </p:sp>
      <p:sp>
        <p:nvSpPr>
          <p:cNvPr id="24" name="TextBox 23"/>
          <p:cNvSpPr txBox="1"/>
          <p:nvPr/>
        </p:nvSpPr>
        <p:spPr>
          <a:xfrm>
            <a:off x="5500662" y="2211171"/>
            <a:ext cx="2138727" cy="646331"/>
          </a:xfrm>
          <a:prstGeom prst="rect">
            <a:avLst/>
          </a:prstGeom>
          <a:noFill/>
        </p:spPr>
        <p:txBody>
          <a:bodyPr wrap="none" rtlCol="0">
            <a:spAutoFit/>
          </a:bodyPr>
          <a:lstStyle/>
          <a:p>
            <a:r>
              <a:rPr lang="fr-FR" sz="1800" b="1" dirty="0">
                <a:solidFill>
                  <a:schemeClr val="bg1"/>
                </a:solidFill>
                <a:latin typeface="Lora" charset="0"/>
              </a:rPr>
              <a:t>Commercial</a:t>
            </a:r>
            <a:r>
              <a:rPr lang="fr-FR" sz="1800" dirty="0">
                <a:solidFill>
                  <a:schemeClr val="bg1"/>
                </a:solidFill>
                <a:latin typeface="Lora" charset="0"/>
              </a:rPr>
              <a:t> Bank</a:t>
            </a:r>
          </a:p>
          <a:p>
            <a:endParaRPr lang="en-IN" sz="1800" dirty="0">
              <a:solidFill>
                <a:schemeClr val="bg1"/>
              </a:solidFill>
            </a:endParaRPr>
          </a:p>
        </p:txBody>
      </p:sp>
      <p:sp>
        <p:nvSpPr>
          <p:cNvPr id="25" name="TextBox 24"/>
          <p:cNvSpPr txBox="1"/>
          <p:nvPr/>
        </p:nvSpPr>
        <p:spPr>
          <a:xfrm>
            <a:off x="5486256" y="4354311"/>
            <a:ext cx="2573140" cy="646331"/>
          </a:xfrm>
          <a:prstGeom prst="rect">
            <a:avLst/>
          </a:prstGeom>
          <a:noFill/>
        </p:spPr>
        <p:txBody>
          <a:bodyPr wrap="none" rtlCol="0">
            <a:spAutoFit/>
          </a:bodyPr>
          <a:lstStyle/>
          <a:p>
            <a:r>
              <a:rPr lang="fr-FR" sz="1800" b="1" dirty="0">
                <a:solidFill>
                  <a:schemeClr val="bg1"/>
                </a:solidFill>
                <a:latin typeface="Lora" charset="0"/>
              </a:rPr>
              <a:t>Financial</a:t>
            </a:r>
            <a:r>
              <a:rPr lang="fr-FR" sz="1800" dirty="0">
                <a:solidFill>
                  <a:schemeClr val="bg1"/>
                </a:solidFill>
                <a:latin typeface="Lora" charset="0"/>
              </a:rPr>
              <a:t> </a:t>
            </a:r>
            <a:r>
              <a:rPr lang="fr-FR" sz="1800" b="1" dirty="0">
                <a:solidFill>
                  <a:schemeClr val="bg1"/>
                </a:solidFill>
                <a:latin typeface="Lora" charset="0"/>
              </a:rPr>
              <a:t>Institutions</a:t>
            </a:r>
          </a:p>
          <a:p>
            <a:endParaRPr lang="en-IN" sz="1800" dirty="0">
              <a:solidFill>
                <a:schemeClr val="bg1"/>
              </a:solidFill>
            </a:endParaRPr>
          </a:p>
        </p:txBody>
      </p:sp>
      <p:sp>
        <p:nvSpPr>
          <p:cNvPr id="26" name="TextBox 25"/>
          <p:cNvSpPr txBox="1"/>
          <p:nvPr/>
        </p:nvSpPr>
        <p:spPr>
          <a:xfrm>
            <a:off x="5500662" y="2925551"/>
            <a:ext cx="1572866" cy="646331"/>
          </a:xfrm>
          <a:prstGeom prst="rect">
            <a:avLst/>
          </a:prstGeom>
          <a:noFill/>
        </p:spPr>
        <p:txBody>
          <a:bodyPr wrap="none" rtlCol="0">
            <a:spAutoFit/>
          </a:bodyPr>
          <a:lstStyle/>
          <a:p>
            <a:r>
              <a:rPr lang="fr-FR" sz="1800" b="1" dirty="0">
                <a:solidFill>
                  <a:schemeClr val="bg1"/>
                </a:solidFill>
                <a:latin typeface="Lora" charset="0"/>
              </a:rPr>
              <a:t>Government</a:t>
            </a:r>
            <a:endParaRPr lang="en-IN" sz="1800" b="1" dirty="0">
              <a:solidFill>
                <a:schemeClr val="bg1"/>
              </a:solidFill>
              <a:latin typeface="Lora" charset="0"/>
            </a:endParaRPr>
          </a:p>
          <a:p>
            <a:endParaRPr lang="en-IN" sz="1800" dirty="0">
              <a:solidFill>
                <a:schemeClr val="bg1"/>
              </a:solidFill>
            </a:endParaRPr>
          </a:p>
        </p:txBody>
      </p:sp>
      <p:sp>
        <p:nvSpPr>
          <p:cNvPr id="27" name="TextBox 26"/>
          <p:cNvSpPr txBox="1"/>
          <p:nvPr/>
        </p:nvSpPr>
        <p:spPr>
          <a:xfrm>
            <a:off x="5500694" y="3631178"/>
            <a:ext cx="1702710" cy="369332"/>
          </a:xfrm>
          <a:prstGeom prst="rect">
            <a:avLst/>
          </a:prstGeom>
          <a:noFill/>
        </p:spPr>
        <p:txBody>
          <a:bodyPr wrap="none" rtlCol="0">
            <a:spAutoFit/>
          </a:bodyPr>
          <a:lstStyle/>
          <a:p>
            <a:r>
              <a:rPr lang="fr-FR" sz="1800" b="1" dirty="0">
                <a:solidFill>
                  <a:schemeClr val="bg1"/>
                </a:solidFill>
                <a:latin typeface="Lora" charset="0"/>
              </a:rPr>
              <a:t>Entrepreneur</a:t>
            </a:r>
            <a:endParaRPr lang="en-IN" sz="1800" b="1" dirty="0">
              <a:solidFill>
                <a:schemeClr val="bg1"/>
              </a:solidFill>
            </a:endParaRPr>
          </a:p>
        </p:txBody>
      </p:sp>
      <p:cxnSp>
        <p:nvCxnSpPr>
          <p:cNvPr id="17" name="Google Shape;185;p21"/>
          <p:cNvCxnSpPr/>
          <p:nvPr/>
        </p:nvCxnSpPr>
        <p:spPr>
          <a:xfrm>
            <a:off x="-6600" y="714362"/>
            <a:ext cx="9150600" cy="0"/>
          </a:xfrm>
          <a:prstGeom prst="straightConnector1">
            <a:avLst/>
          </a:prstGeom>
          <a:noFill/>
          <a:ln w="9525" cap="flat" cmpd="sng">
            <a:solidFill>
              <a:srgbClr val="CCCCCC"/>
            </a:solidFill>
            <a:prstDash val="solid"/>
            <a:round/>
            <a:headEnd type="none" w="med" len="med"/>
            <a:tailEnd type="none" w="med" len="med"/>
          </a:ln>
        </p:spPr>
      </p:cxnSp>
      <p:sp>
        <p:nvSpPr>
          <p:cNvPr id="18" name="Google Shape;187;p21"/>
          <p:cNvSpPr/>
          <p:nvPr/>
        </p:nvSpPr>
        <p:spPr>
          <a:xfrm>
            <a:off x="142844" y="214296"/>
            <a:ext cx="790200" cy="790200"/>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idx="4294967295"/>
          </p:nvPr>
        </p:nvSpPr>
        <p:spPr>
          <a:xfrm>
            <a:off x="0" y="142858"/>
            <a:ext cx="3878263" cy="436562"/>
          </a:xfrm>
          <a:prstGeom prst="rect">
            <a:avLst/>
          </a:prstGeom>
        </p:spPr>
        <p:txBody>
          <a:bodyPr spcFirstLastPara="1" wrap="square" lIns="91425" tIns="91425" rIns="91425" bIns="91425" anchor="ctr" anchorCtr="0">
            <a:noAutofit/>
          </a:bodyPr>
          <a:lstStyle/>
          <a:p>
            <a:pPr lvl="0"/>
            <a:r>
              <a:rPr lang="en-IN" sz="2400" dirty="0"/>
              <a:t>Role of RBI</a:t>
            </a:r>
            <a:endParaRPr sz="2400">
              <a:highlight>
                <a:srgbClr val="FFCD00"/>
              </a:highlight>
            </a:endParaRPr>
          </a:p>
        </p:txBody>
      </p:sp>
      <p:sp>
        <p:nvSpPr>
          <p:cNvPr id="10" name="Content Placeholder 2"/>
          <p:cNvSpPr txBox="1">
            <a:spLocks/>
          </p:cNvSpPr>
          <p:nvPr/>
        </p:nvSpPr>
        <p:spPr>
          <a:xfrm>
            <a:off x="0" y="642923"/>
            <a:ext cx="9144000" cy="4500577"/>
          </a:xfrm>
          <a:prstGeom prst="rect">
            <a:avLst/>
          </a:prstGeom>
          <a:noFill/>
          <a:ln>
            <a:noFill/>
          </a:ln>
        </p:spPr>
        <p:txBody>
          <a:bodyPr spcFirstLastPara="1" wrap="square" lIns="91425" tIns="91425" rIns="91425" bIns="91425" anchor="t" anchorCtr="0">
            <a:noAutofit/>
          </a:bodyPr>
          <a:lstStyle/>
          <a:p>
            <a:pPr marL="457200" marR="0" lvl="0" indent="-381000" algn="l" defTabSz="914400" rtl="0" eaLnBrk="1" fontAlgn="auto" latinLnBrk="0" hangingPunct="1">
              <a:lnSpc>
                <a:spcPct val="100000"/>
              </a:lnSpc>
              <a:spcBef>
                <a:spcPts val="600"/>
              </a:spcBef>
              <a:spcAft>
                <a:spcPts val="0"/>
              </a:spcAft>
              <a:buClr>
                <a:srgbClr val="FFCD00"/>
              </a:buClr>
              <a:buSzPts val="2400"/>
              <a:buFont typeface="Arial" pitchFamily="34" charset="0"/>
              <a:buChar char="•"/>
              <a:tabLst/>
              <a:defRPr/>
            </a:pPr>
            <a:r>
              <a:rPr kumimoji="0" lang="en-IN" sz="2000" b="0" i="0" u="none" strike="noStrike" kern="0" cap="none" spc="0" normalizeH="0" baseline="0" noProof="0" dirty="0">
                <a:ln>
                  <a:noFill/>
                </a:ln>
                <a:solidFill>
                  <a:schemeClr val="dk1"/>
                </a:solidFill>
                <a:effectLst/>
                <a:uLnTx/>
                <a:uFillTx/>
                <a:latin typeface="Quattrocento Sans"/>
                <a:ea typeface="Quattrocento Sans"/>
                <a:cs typeface="Quattrocento Sans"/>
                <a:sym typeface="Quattrocento Sans"/>
              </a:rPr>
              <a:t>RBI has been taking kin interest not only reviving the sick units but also influencing the Financial Institutions to provide rehabilitation packages for the sick unit step for </a:t>
            </a:r>
            <a:r>
              <a:rPr lang="en-IN" sz="2000" dirty="0">
                <a:solidFill>
                  <a:schemeClr val="dk1"/>
                </a:solidFill>
                <a:latin typeface="Quattrocento Sans"/>
                <a:ea typeface="Quattrocento Sans"/>
                <a:cs typeface="Quattrocento Sans"/>
                <a:sym typeface="Quattrocento Sans"/>
              </a:rPr>
              <a:t>Early</a:t>
            </a:r>
            <a:r>
              <a:rPr kumimoji="0" lang="en-IN" sz="2000" b="0" i="0" u="none" strike="noStrike" kern="0" cap="none" spc="0" normalizeH="0" baseline="0" noProof="0" dirty="0">
                <a:ln>
                  <a:noFill/>
                </a:ln>
                <a:solidFill>
                  <a:schemeClr val="dk1"/>
                </a:solidFill>
                <a:effectLst/>
                <a:uLnTx/>
                <a:uFillTx/>
                <a:latin typeface="Quattrocento Sans"/>
                <a:ea typeface="Quattrocento Sans"/>
                <a:cs typeface="Quattrocento Sans"/>
                <a:sym typeface="Quattrocento Sans"/>
              </a:rPr>
              <a:t> Detection of Sickness.</a:t>
            </a:r>
            <a:r>
              <a:rPr kumimoji="0" lang="en-IN" sz="2000" b="0" i="0" u="none" strike="noStrike" kern="0" cap="none" spc="0" normalizeH="0" noProof="0" dirty="0">
                <a:ln>
                  <a:noFill/>
                </a:ln>
                <a:solidFill>
                  <a:schemeClr val="dk1"/>
                </a:solidFill>
                <a:effectLst/>
                <a:uLnTx/>
                <a:uFillTx/>
                <a:latin typeface="Quattrocento Sans"/>
                <a:ea typeface="Quattrocento Sans"/>
                <a:cs typeface="Quattrocento Sans"/>
                <a:sym typeface="Quattrocento Sans"/>
              </a:rPr>
              <a:t> </a:t>
            </a:r>
          </a:p>
          <a:p>
            <a:pPr marL="533400" marR="0" lvl="0" indent="-457200" algn="l" defTabSz="914400" rtl="0" eaLnBrk="1" fontAlgn="auto" latinLnBrk="0" hangingPunct="1">
              <a:lnSpc>
                <a:spcPct val="100000"/>
              </a:lnSpc>
              <a:spcBef>
                <a:spcPts val="600"/>
              </a:spcBef>
              <a:spcAft>
                <a:spcPts val="0"/>
              </a:spcAft>
              <a:buClr>
                <a:srgbClr val="FFCD00"/>
              </a:buClr>
              <a:buSzPts val="2400"/>
              <a:buFont typeface="+mj-lt"/>
              <a:buAutoNum type="arabicPeriod"/>
              <a:tabLst/>
              <a:defRPr/>
            </a:pPr>
            <a:r>
              <a:rPr kumimoji="0" lang="en-US" sz="2000" b="0" i="0" u="none" strike="noStrike" kern="0" cap="none" spc="0" normalizeH="0" noProof="0" dirty="0">
                <a:ln>
                  <a:noFill/>
                </a:ln>
                <a:solidFill>
                  <a:schemeClr val="dk1"/>
                </a:solidFill>
                <a:effectLst/>
                <a:uLnTx/>
                <a:uFillTx/>
                <a:latin typeface="Quattrocento Sans"/>
                <a:ea typeface="Quattrocento Sans"/>
                <a:cs typeface="Quattrocento Sans"/>
                <a:sym typeface="Quattrocento Sans"/>
              </a:rPr>
              <a:t>In order to detect sickness of those companies for those </a:t>
            </a:r>
            <a:r>
              <a:rPr kumimoji="0" lang="en-US" sz="2000" b="1" i="0" u="none" strike="noStrike" kern="0" cap="none" spc="0" normalizeH="0" noProof="0" dirty="0">
                <a:ln>
                  <a:noFill/>
                </a:ln>
                <a:solidFill>
                  <a:schemeClr val="dk1"/>
                </a:solidFill>
                <a:effectLst/>
                <a:uLnTx/>
                <a:uFillTx/>
                <a:latin typeface="Quattrocento Sans"/>
                <a:ea typeface="Quattrocento Sans"/>
                <a:cs typeface="Quattrocento Sans"/>
                <a:sym typeface="Quattrocento Sans"/>
              </a:rPr>
              <a:t>who are not covered </a:t>
            </a:r>
            <a:r>
              <a:rPr kumimoji="0" lang="en-US" sz="2000" b="0" i="0" u="none" strike="noStrike" kern="0" cap="none" spc="0" normalizeH="0" noProof="0" dirty="0">
                <a:ln>
                  <a:noFill/>
                </a:ln>
                <a:solidFill>
                  <a:schemeClr val="dk1"/>
                </a:solidFill>
                <a:effectLst/>
                <a:uLnTx/>
                <a:uFillTx/>
                <a:latin typeface="Quattrocento Sans"/>
                <a:ea typeface="Quattrocento Sans"/>
                <a:cs typeface="Quattrocento Sans"/>
                <a:sym typeface="Quattrocento Sans"/>
              </a:rPr>
              <a:t>under </a:t>
            </a:r>
            <a:r>
              <a:rPr kumimoji="0" lang="en-US" sz="2000" b="1" i="0" u="none" strike="noStrike" kern="0" cap="none" spc="0" normalizeH="0" noProof="0" dirty="0">
                <a:ln>
                  <a:noFill/>
                </a:ln>
                <a:solidFill>
                  <a:schemeClr val="dk1"/>
                </a:solidFill>
                <a:effectLst/>
                <a:uLnTx/>
                <a:uFillTx/>
                <a:latin typeface="Quattrocento Sans"/>
                <a:ea typeface="Quattrocento Sans"/>
                <a:cs typeface="Quattrocento Sans"/>
                <a:sym typeface="Quattrocento Sans"/>
              </a:rPr>
              <a:t>SICA,1985</a:t>
            </a:r>
            <a:r>
              <a:rPr kumimoji="0" lang="en-US" sz="2000" b="0" i="0" u="none" strike="noStrike" kern="0" cap="none" spc="0" normalizeH="0" noProof="0" dirty="0">
                <a:ln>
                  <a:noFill/>
                </a:ln>
                <a:solidFill>
                  <a:schemeClr val="dk1"/>
                </a:solidFill>
                <a:effectLst/>
                <a:uLnTx/>
                <a:uFillTx/>
                <a:latin typeface="Quattrocento Sans"/>
                <a:ea typeface="Quattrocento Sans"/>
                <a:cs typeface="Quattrocento Sans"/>
                <a:sym typeface="Quattrocento Sans"/>
              </a:rPr>
              <a:t>, corrective steps has been taken </a:t>
            </a:r>
            <a:r>
              <a:rPr kumimoji="0" lang="en-US" sz="2400" b="1" i="0" u="none" strike="noStrike" kern="0" cap="none" spc="0" normalizeH="0" noProof="0" dirty="0">
                <a:ln>
                  <a:noFill/>
                </a:ln>
                <a:solidFill>
                  <a:schemeClr val="dk1"/>
                </a:solidFill>
                <a:effectLst/>
                <a:uLnTx/>
                <a:uFillTx/>
                <a:latin typeface="Quattrocento Sans"/>
                <a:ea typeface="Quattrocento Sans"/>
                <a:cs typeface="Quattrocento Sans"/>
                <a:sym typeface="Quattrocento Sans"/>
              </a:rPr>
              <a:t>by RBI.</a:t>
            </a:r>
            <a:endParaRPr kumimoji="0" lang="en-IN" sz="2400" b="1" i="0" u="none" strike="noStrike" kern="0" cap="none" spc="0" normalizeH="0" noProof="0" dirty="0">
              <a:ln>
                <a:noFill/>
              </a:ln>
              <a:solidFill>
                <a:schemeClr val="dk1"/>
              </a:solidFill>
              <a:effectLst/>
              <a:uLnTx/>
              <a:uFillTx/>
              <a:latin typeface="Quattrocento Sans"/>
              <a:ea typeface="Quattrocento Sans"/>
              <a:cs typeface="Quattrocento Sans"/>
              <a:sym typeface="Quattrocento Sans"/>
            </a:endParaRPr>
          </a:p>
          <a:p>
            <a:pPr marL="533400" marR="0" lvl="0" indent="-457200" algn="l" defTabSz="914400" rtl="0" eaLnBrk="1" fontAlgn="auto" latinLnBrk="0" hangingPunct="1">
              <a:lnSpc>
                <a:spcPct val="100000"/>
              </a:lnSpc>
              <a:spcBef>
                <a:spcPts val="600"/>
              </a:spcBef>
              <a:spcAft>
                <a:spcPts val="0"/>
              </a:spcAft>
              <a:buClr>
                <a:srgbClr val="FFCD00"/>
              </a:buClr>
              <a:buSzPts val="2400"/>
              <a:buFont typeface="+mj-lt"/>
              <a:buAutoNum type="arabicPeriod"/>
              <a:tabLst/>
              <a:defRPr/>
            </a:pPr>
            <a:r>
              <a:rPr kumimoji="0" lang="en-IN" sz="2000" b="0" i="0" u="sng" strike="noStrike" kern="0" cap="none" spc="0" normalizeH="0" baseline="0" noProof="0" dirty="0">
                <a:ln>
                  <a:noFill/>
                </a:ln>
                <a:solidFill>
                  <a:schemeClr val="dk1"/>
                </a:solidFill>
                <a:effectLst/>
                <a:uLnTx/>
                <a:uFillTx/>
                <a:latin typeface="Quattrocento Sans"/>
                <a:ea typeface="Quattrocento Sans"/>
                <a:cs typeface="Quattrocento Sans"/>
                <a:sym typeface="Quattrocento Sans"/>
              </a:rPr>
              <a:t>Features</a:t>
            </a:r>
            <a:r>
              <a:rPr kumimoji="0" lang="en-IN" sz="2000" b="0" i="0" u="none" strike="noStrike" kern="0" cap="none" spc="0" normalizeH="0" baseline="0" noProof="0" dirty="0">
                <a:ln>
                  <a:noFill/>
                </a:ln>
                <a:solidFill>
                  <a:schemeClr val="dk1"/>
                </a:solidFill>
                <a:effectLst/>
                <a:uLnTx/>
                <a:uFillTx/>
                <a:latin typeface="Quattrocento Sans"/>
                <a:ea typeface="Quattrocento Sans"/>
                <a:cs typeface="Quattrocento Sans"/>
                <a:sym typeface="Quattrocento Sans"/>
              </a:rPr>
              <a:t>: </a:t>
            </a:r>
          </a:p>
          <a:p>
            <a:pPr marL="533400" marR="0" lvl="0" indent="-457200" algn="l" defTabSz="914400" rtl="0" eaLnBrk="1" fontAlgn="auto" latinLnBrk="0" hangingPunct="1">
              <a:lnSpc>
                <a:spcPct val="100000"/>
              </a:lnSpc>
              <a:spcBef>
                <a:spcPts val="600"/>
              </a:spcBef>
              <a:spcAft>
                <a:spcPts val="0"/>
              </a:spcAft>
              <a:buClr>
                <a:srgbClr val="FFCD00"/>
              </a:buClr>
              <a:buSzPts val="2400"/>
              <a:tabLst/>
              <a:defRPr/>
            </a:pPr>
            <a:r>
              <a:rPr kumimoji="0" lang="en-IN" sz="2000" b="0" i="0" u="none" strike="noStrike" kern="0" cap="none" spc="0" normalizeH="0" baseline="0" noProof="0" dirty="0">
                <a:ln>
                  <a:noFill/>
                </a:ln>
                <a:solidFill>
                  <a:schemeClr val="dk1"/>
                </a:solidFill>
                <a:effectLst/>
                <a:uLnTx/>
                <a:uFillTx/>
                <a:latin typeface="Quattrocento Sans"/>
                <a:ea typeface="Quattrocento Sans"/>
                <a:cs typeface="Quattrocento Sans"/>
                <a:sym typeface="Quattrocento Sans"/>
              </a:rPr>
              <a:t>Giving advice to the bank in respect of any industrial unit. </a:t>
            </a:r>
          </a:p>
          <a:p>
            <a:pPr marL="533400" marR="0" lvl="0" indent="-457200" algn="l" defTabSz="914400" rtl="0" eaLnBrk="1" fontAlgn="auto" latinLnBrk="0" hangingPunct="1">
              <a:lnSpc>
                <a:spcPct val="100000"/>
              </a:lnSpc>
              <a:spcBef>
                <a:spcPts val="600"/>
              </a:spcBef>
              <a:spcAft>
                <a:spcPts val="0"/>
              </a:spcAft>
              <a:buClr>
                <a:srgbClr val="FFCD00"/>
              </a:buClr>
              <a:buSzPts val="2400"/>
              <a:tabLst/>
              <a:defRPr/>
            </a:pPr>
            <a:r>
              <a:rPr kumimoji="0" lang="en-IN" sz="2000" b="0" i="0" u="none" strike="noStrike" kern="0" cap="none" spc="0" normalizeH="0" baseline="0" noProof="0" dirty="0">
                <a:ln>
                  <a:noFill/>
                </a:ln>
                <a:solidFill>
                  <a:schemeClr val="dk1"/>
                </a:solidFill>
                <a:effectLst/>
                <a:uLnTx/>
                <a:uFillTx/>
                <a:latin typeface="Quattrocento Sans"/>
                <a:ea typeface="Quattrocento Sans"/>
                <a:cs typeface="Quattrocento Sans"/>
                <a:sym typeface="Quattrocento Sans"/>
              </a:rPr>
              <a:t>Monitoring certain industries through its standing committees. </a:t>
            </a:r>
          </a:p>
          <a:p>
            <a:pPr marL="533400" marR="0" lvl="0" indent="-457200" algn="l" defTabSz="914400" rtl="0" eaLnBrk="1" fontAlgn="auto" latinLnBrk="0" hangingPunct="1">
              <a:lnSpc>
                <a:spcPct val="100000"/>
              </a:lnSpc>
              <a:spcBef>
                <a:spcPts val="600"/>
              </a:spcBef>
              <a:spcAft>
                <a:spcPts val="0"/>
              </a:spcAft>
              <a:buClr>
                <a:srgbClr val="FFCD00"/>
              </a:buClr>
              <a:buSzPts val="2400"/>
              <a:buFont typeface="+mj-lt"/>
              <a:buAutoNum type="arabicPeriod" startAt="3"/>
              <a:tabLst/>
              <a:defRPr/>
            </a:pPr>
            <a:r>
              <a:rPr kumimoji="0" lang="en-IN" sz="2000" b="0" i="0" u="sng" strike="noStrike" kern="0" cap="none" spc="0" normalizeH="0" baseline="0" noProof="0" dirty="0">
                <a:ln>
                  <a:noFill/>
                </a:ln>
                <a:solidFill>
                  <a:schemeClr val="dk1"/>
                </a:solidFill>
                <a:effectLst/>
                <a:uLnTx/>
                <a:uFillTx/>
                <a:latin typeface="Quattrocento Sans"/>
                <a:ea typeface="Quattrocento Sans"/>
                <a:cs typeface="Quattrocento Sans"/>
                <a:sym typeface="Quattrocento Sans"/>
              </a:rPr>
              <a:t>Excise loan</a:t>
            </a:r>
            <a:r>
              <a:rPr kumimoji="0" lang="en-IN" sz="2000" b="0" i="0" u="none" strike="noStrike" kern="0" cap="none" spc="0" normalizeH="0" baseline="0" noProof="0" dirty="0">
                <a:ln>
                  <a:noFill/>
                </a:ln>
                <a:solidFill>
                  <a:schemeClr val="dk1"/>
                </a:solidFill>
                <a:effectLst/>
                <a:uLnTx/>
                <a:uFillTx/>
                <a:latin typeface="Quattrocento Sans"/>
                <a:ea typeface="Quattrocento Sans"/>
                <a:cs typeface="Quattrocento Sans"/>
                <a:sym typeface="Quattrocento Sans"/>
              </a:rPr>
              <a:t>: Introduction of excise loan policy by government in October 1989 for the grant of excise loan to weak and sick industrial unit. As per the scheme the selected units will become eligible for excise loan up to 50% of the excise duty paid by unit for last 5 years.</a:t>
            </a:r>
          </a:p>
        </p:txBody>
      </p:sp>
      <p:cxnSp>
        <p:nvCxnSpPr>
          <p:cNvPr id="4" name="Google Shape;185;p21"/>
          <p:cNvCxnSpPr/>
          <p:nvPr/>
        </p:nvCxnSpPr>
        <p:spPr>
          <a:xfrm>
            <a:off x="0" y="571486"/>
            <a:ext cx="9150600" cy="0"/>
          </a:xfrm>
          <a:prstGeom prst="straightConnector1">
            <a:avLst/>
          </a:prstGeom>
          <a:noFill/>
          <a:ln w="9525" cap="flat" cmpd="sng">
            <a:solidFill>
              <a:srgbClr val="CCCCCC"/>
            </a:solidFill>
            <a:prstDash val="solid"/>
            <a:round/>
            <a:headEnd type="none" w="med" len="med"/>
            <a:tailEnd type="none" w="med" len="med"/>
          </a:ln>
        </p:spPr>
      </p:cxnSp>
      <p:sp>
        <p:nvSpPr>
          <p:cNvPr id="5" name="Google Shape;187;p21"/>
          <p:cNvSpPr/>
          <p:nvPr/>
        </p:nvSpPr>
        <p:spPr>
          <a:xfrm>
            <a:off x="8572528" y="285734"/>
            <a:ext cx="428628" cy="428610"/>
          </a:xfrm>
          <a:prstGeom prst="ellipse">
            <a:avLst/>
          </a:prstGeom>
          <a:solidFill>
            <a:srgbClr val="FFC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Viola template">
  <a:themeElements>
    <a:clrScheme name="Custom 347">
      <a:dk1>
        <a:srgbClr val="000000"/>
      </a:dk1>
      <a:lt1>
        <a:srgbClr val="FFFFFF"/>
      </a:lt1>
      <a:dk2>
        <a:srgbClr val="8A8682"/>
      </a:dk2>
      <a:lt2>
        <a:srgbClr val="F0EEE9"/>
      </a:lt2>
      <a:accent1>
        <a:srgbClr val="FFCD00"/>
      </a:accent1>
      <a:accent2>
        <a:srgbClr val="F6921D"/>
      </a:accent2>
      <a:accent3>
        <a:srgbClr val="A7693A"/>
      </a:accent3>
      <a:accent4>
        <a:srgbClr val="D8D6D2"/>
      </a:accent4>
      <a:accent5>
        <a:srgbClr val="979593"/>
      </a:accent5>
      <a:accent6>
        <a:srgbClr val="6F6868"/>
      </a:accent6>
      <a:hlink>
        <a:srgbClr val="000000"/>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1036</Words>
  <Application>Microsoft Office PowerPoint</Application>
  <PresentationFormat>On-screen Show (16:9)</PresentationFormat>
  <Paragraphs>115</Paragraphs>
  <Slides>15</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Quattrocento Sans</vt:lpstr>
      <vt:lpstr>Times New Roman</vt:lpstr>
      <vt:lpstr>Lora</vt:lpstr>
      <vt:lpstr>Viola template</vt:lpstr>
      <vt:lpstr>REMEDIES TO OVERCOME SICKNESS</vt:lpstr>
      <vt:lpstr>PowerPoint Presentation</vt:lpstr>
      <vt:lpstr>PowerPoint Presentation</vt:lpstr>
      <vt:lpstr>Agencies concerned with providing solution to overcome sickness </vt:lpstr>
      <vt:lpstr>PowerPoint Presentation</vt:lpstr>
      <vt:lpstr>Curative Measures </vt:lpstr>
      <vt:lpstr>Agencies which help to cure Industrial Sickness</vt:lpstr>
      <vt:lpstr>Preventive Measures And Role Of Concerning Agencies</vt:lpstr>
      <vt:lpstr>Role of RBI</vt:lpstr>
      <vt:lpstr>Role of commercial banks</vt:lpstr>
      <vt:lpstr>PowerPoint Presentation</vt:lpstr>
      <vt:lpstr>Role of Financial Institutions</vt:lpstr>
      <vt:lpstr>Role of Entrepreneur/ Management</vt:lpstr>
      <vt:lpstr> Role of government</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REMEDIES TO OVERCOME SICKNESS</dc:title>
  <cp:lastModifiedBy>admin</cp:lastModifiedBy>
  <cp:revision>89</cp:revision>
  <dcterms:modified xsi:type="dcterms:W3CDTF">2022-01-15T05:27:18Z</dcterms:modified>
</cp:coreProperties>
</file>